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3"/>
  </p:notesMasterIdLst>
  <p:sldIdLst>
    <p:sldId id="256" r:id="rId3"/>
    <p:sldId id="314" r:id="rId4"/>
    <p:sldId id="265" r:id="rId5"/>
    <p:sldId id="267" r:id="rId6"/>
    <p:sldId id="313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A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9" autoAdjust="0"/>
    <p:restoredTop sz="79111" autoAdjust="0"/>
  </p:normalViewPr>
  <p:slideViewPr>
    <p:cSldViewPr>
      <p:cViewPr varScale="1">
        <p:scale>
          <a:sx n="71" d="100"/>
          <a:sy n="71" d="100"/>
        </p:scale>
        <p:origin x="2178" y="6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5E831-6D8B-41FA-9335-FB5FF1FE7E79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FFCB11-195E-4647-B307-4299E0E73905}">
      <dgm:prSet phldrT="[Text]" custT="1"/>
      <dgm:spPr/>
      <dgm:t>
        <a:bodyPr/>
        <a:lstStyle/>
        <a:p>
          <a:r>
            <a:rPr lang="en-US" sz="1600" b="1" dirty="0"/>
            <a:t>#1: Improving the health and wellbeing outcomes of all three cohorts </a:t>
          </a:r>
        </a:p>
        <a:p>
          <a:endParaRPr lang="en-US" sz="1200" dirty="0"/>
        </a:p>
      </dgm:t>
    </dgm:pt>
    <dgm:pt modelId="{1EBCE10D-F1BF-4D69-BF3A-BE5AA9F9A04B}" type="parTrans" cxnId="{72F8783F-EABF-44C9-B8CA-BA1518C64BD1}">
      <dgm:prSet/>
      <dgm:spPr/>
      <dgm:t>
        <a:bodyPr/>
        <a:lstStyle/>
        <a:p>
          <a:endParaRPr lang="en-US"/>
        </a:p>
      </dgm:t>
    </dgm:pt>
    <dgm:pt modelId="{2E72EBF0-ABD0-4B71-AB3B-398E3C397788}" type="sibTrans" cxnId="{72F8783F-EABF-44C9-B8CA-BA1518C64BD1}">
      <dgm:prSet/>
      <dgm:spPr/>
      <dgm:t>
        <a:bodyPr/>
        <a:lstStyle/>
        <a:p>
          <a:endParaRPr lang="en-US"/>
        </a:p>
      </dgm:t>
    </dgm:pt>
    <dgm:pt modelId="{3F026105-92D7-4A08-8E70-FFDD88F0645C}">
      <dgm:prSet phldrT="[Text]" custT="1"/>
      <dgm:spPr/>
      <dgm:t>
        <a:bodyPr/>
        <a:lstStyle/>
        <a:p>
          <a:r>
            <a:rPr lang="en-GB" sz="1600" b="1" dirty="0"/>
            <a:t>#2: Sharing and developing skills</a:t>
          </a:r>
        </a:p>
        <a:p>
          <a:endParaRPr lang="en-US" sz="1200" dirty="0"/>
        </a:p>
      </dgm:t>
    </dgm:pt>
    <dgm:pt modelId="{C5DE7B1E-E8FC-4105-8D6F-7B3D8E7CB5FF}" type="parTrans" cxnId="{B3C9180D-5FB0-4B68-B338-755B54C23571}">
      <dgm:prSet/>
      <dgm:spPr/>
      <dgm:t>
        <a:bodyPr/>
        <a:lstStyle/>
        <a:p>
          <a:endParaRPr lang="en-US"/>
        </a:p>
      </dgm:t>
    </dgm:pt>
    <dgm:pt modelId="{80A029F7-C030-4185-B628-2E83FA14BD79}" type="sibTrans" cxnId="{B3C9180D-5FB0-4B68-B338-755B54C23571}">
      <dgm:prSet/>
      <dgm:spPr/>
      <dgm:t>
        <a:bodyPr/>
        <a:lstStyle/>
        <a:p>
          <a:endParaRPr lang="en-US"/>
        </a:p>
      </dgm:t>
    </dgm:pt>
    <dgm:pt modelId="{CB6A8982-0AB7-434F-BE96-D71921159CCF}">
      <dgm:prSet phldrT="[Text]" custT="1"/>
      <dgm:spPr/>
      <dgm:t>
        <a:bodyPr/>
        <a:lstStyle/>
        <a:p>
          <a:r>
            <a:rPr lang="en-GB" sz="1600" b="1" dirty="0"/>
            <a:t>#3: Encouraging community inclusion and integration</a:t>
          </a:r>
        </a:p>
      </dgm:t>
    </dgm:pt>
    <dgm:pt modelId="{5A2546F2-30D7-48AE-AD86-DBD6BB83F644}" type="parTrans" cxnId="{1C124790-3FFA-46EC-926C-6C4B72FB5EA7}">
      <dgm:prSet/>
      <dgm:spPr/>
      <dgm:t>
        <a:bodyPr/>
        <a:lstStyle/>
        <a:p>
          <a:endParaRPr lang="en-US"/>
        </a:p>
      </dgm:t>
    </dgm:pt>
    <dgm:pt modelId="{4E9B6C21-CD14-437A-8FFF-68BC8C024BD5}" type="sibTrans" cxnId="{1C124790-3FFA-46EC-926C-6C4B72FB5EA7}">
      <dgm:prSet/>
      <dgm:spPr/>
      <dgm:t>
        <a:bodyPr/>
        <a:lstStyle/>
        <a:p>
          <a:endParaRPr lang="en-US"/>
        </a:p>
      </dgm:t>
    </dgm:pt>
    <dgm:pt modelId="{2E1D50ED-B7BB-4315-95DF-F31DA167147B}">
      <dgm:prSet phldrT="[Text]" custT="1"/>
      <dgm:spPr/>
      <dgm:t>
        <a:bodyPr/>
        <a:lstStyle/>
        <a:p>
          <a:r>
            <a:rPr lang="en-GB" sz="1600" b="1" dirty="0"/>
            <a:t>#4: Testing an innovative solution to an identified housing need</a:t>
          </a:r>
          <a:endParaRPr lang="en-US" sz="1200" dirty="0"/>
        </a:p>
      </dgm:t>
    </dgm:pt>
    <dgm:pt modelId="{CD787DAD-0B17-4520-A986-488E85C71A5C}" type="parTrans" cxnId="{B2F79F26-6C0A-4D3D-B364-E300A331048F}">
      <dgm:prSet/>
      <dgm:spPr/>
      <dgm:t>
        <a:bodyPr/>
        <a:lstStyle/>
        <a:p>
          <a:endParaRPr lang="en-US"/>
        </a:p>
      </dgm:t>
    </dgm:pt>
    <dgm:pt modelId="{739567B0-846C-42B5-B367-EF80CB474A16}" type="sibTrans" cxnId="{B2F79F26-6C0A-4D3D-B364-E300A331048F}">
      <dgm:prSet/>
      <dgm:spPr/>
      <dgm:t>
        <a:bodyPr/>
        <a:lstStyle/>
        <a:p>
          <a:endParaRPr lang="en-US"/>
        </a:p>
      </dgm:t>
    </dgm:pt>
    <dgm:pt modelId="{604E1C9E-B5FA-4CE2-9042-D9F1A70FDD1A}" type="pres">
      <dgm:prSet presAssocID="{CDC5E831-6D8B-41FA-9335-FB5FF1FE7E79}" presName="linearFlow" presStyleCnt="0">
        <dgm:presLayoutVars>
          <dgm:dir/>
          <dgm:resizeHandles val="exact"/>
        </dgm:presLayoutVars>
      </dgm:prSet>
      <dgm:spPr/>
    </dgm:pt>
    <dgm:pt modelId="{2CFFBAD3-DF7C-40B5-8B26-68D7CF4B652F}" type="pres">
      <dgm:prSet presAssocID="{A8FFCB11-195E-4647-B307-4299E0E73905}" presName="composite" presStyleCnt="0"/>
      <dgm:spPr/>
    </dgm:pt>
    <dgm:pt modelId="{98E82FFD-27EE-4C6F-84C0-11D9B6E023F5}" type="pres">
      <dgm:prSet presAssocID="{A8FFCB11-195E-4647-B307-4299E0E73905}" presName="imgShp" presStyleLbl="fgImgPlace1" presStyleIdx="0" presStyleCnt="4"/>
      <dgm:spPr/>
    </dgm:pt>
    <dgm:pt modelId="{AE15CA52-78A0-4266-ABC6-B893A1FBAA65}" type="pres">
      <dgm:prSet presAssocID="{A8FFCB11-195E-4647-B307-4299E0E73905}" presName="txShp" presStyleLbl="node1" presStyleIdx="0" presStyleCnt="4">
        <dgm:presLayoutVars>
          <dgm:bulletEnabled val="1"/>
        </dgm:presLayoutVars>
      </dgm:prSet>
      <dgm:spPr/>
    </dgm:pt>
    <dgm:pt modelId="{959AC51D-A6C3-4373-A0AD-E28178AFE4E5}" type="pres">
      <dgm:prSet presAssocID="{2E72EBF0-ABD0-4B71-AB3B-398E3C397788}" presName="spacing" presStyleCnt="0"/>
      <dgm:spPr/>
    </dgm:pt>
    <dgm:pt modelId="{B871D703-CD54-4800-AB4C-676EBF1DC500}" type="pres">
      <dgm:prSet presAssocID="{3F026105-92D7-4A08-8E70-FFDD88F0645C}" presName="composite" presStyleCnt="0"/>
      <dgm:spPr/>
    </dgm:pt>
    <dgm:pt modelId="{C0677C82-5F9D-46F5-8CD0-877F13D1004C}" type="pres">
      <dgm:prSet presAssocID="{3F026105-92D7-4A08-8E70-FFDD88F0645C}" presName="imgShp" presStyleLbl="fgImgPlace1" presStyleIdx="1" presStyleCnt="4"/>
      <dgm:spPr/>
    </dgm:pt>
    <dgm:pt modelId="{85573290-C356-4A00-A0F6-BA84D8BCAF3E}" type="pres">
      <dgm:prSet presAssocID="{3F026105-92D7-4A08-8E70-FFDD88F0645C}" presName="txShp" presStyleLbl="node1" presStyleIdx="1" presStyleCnt="4">
        <dgm:presLayoutVars>
          <dgm:bulletEnabled val="1"/>
        </dgm:presLayoutVars>
      </dgm:prSet>
      <dgm:spPr/>
    </dgm:pt>
    <dgm:pt modelId="{0F8A4937-D84D-46E2-8FE5-6E34768D6B28}" type="pres">
      <dgm:prSet presAssocID="{80A029F7-C030-4185-B628-2E83FA14BD79}" presName="spacing" presStyleCnt="0"/>
      <dgm:spPr/>
    </dgm:pt>
    <dgm:pt modelId="{B46A0FBB-E366-4962-B7B7-E5691E686AB0}" type="pres">
      <dgm:prSet presAssocID="{CB6A8982-0AB7-434F-BE96-D71921159CCF}" presName="composite" presStyleCnt="0"/>
      <dgm:spPr/>
    </dgm:pt>
    <dgm:pt modelId="{EDE5DABA-817A-4274-A534-95460D3F2374}" type="pres">
      <dgm:prSet presAssocID="{CB6A8982-0AB7-434F-BE96-D71921159CCF}" presName="imgShp" presStyleLbl="fgImgPlace1" presStyleIdx="2" presStyleCnt="4"/>
      <dgm:spPr/>
    </dgm:pt>
    <dgm:pt modelId="{26403749-EB86-4F90-B39D-DAC54C177F18}" type="pres">
      <dgm:prSet presAssocID="{CB6A8982-0AB7-434F-BE96-D71921159CCF}" presName="txShp" presStyleLbl="node1" presStyleIdx="2" presStyleCnt="4">
        <dgm:presLayoutVars>
          <dgm:bulletEnabled val="1"/>
        </dgm:presLayoutVars>
      </dgm:prSet>
      <dgm:spPr/>
    </dgm:pt>
    <dgm:pt modelId="{B6C9BE49-B3FA-400A-B1EF-E2DF40E752C0}" type="pres">
      <dgm:prSet presAssocID="{4E9B6C21-CD14-437A-8FFF-68BC8C024BD5}" presName="spacing" presStyleCnt="0"/>
      <dgm:spPr/>
    </dgm:pt>
    <dgm:pt modelId="{31224E74-A96A-4002-8427-E338D6CAFBFE}" type="pres">
      <dgm:prSet presAssocID="{2E1D50ED-B7BB-4315-95DF-F31DA167147B}" presName="composite" presStyleCnt="0"/>
      <dgm:spPr/>
    </dgm:pt>
    <dgm:pt modelId="{8586AE7C-92F3-41AD-9FB2-02D8AED3BC85}" type="pres">
      <dgm:prSet presAssocID="{2E1D50ED-B7BB-4315-95DF-F31DA167147B}" presName="imgShp" presStyleLbl="fgImgPlace1" presStyleIdx="3" presStyleCnt="4"/>
      <dgm:spPr/>
    </dgm:pt>
    <dgm:pt modelId="{A780FA8F-5F5B-4676-899E-BB8A89C35DF2}" type="pres">
      <dgm:prSet presAssocID="{2E1D50ED-B7BB-4315-95DF-F31DA167147B}" presName="txShp" presStyleLbl="node1" presStyleIdx="3" presStyleCnt="4">
        <dgm:presLayoutVars>
          <dgm:bulletEnabled val="1"/>
        </dgm:presLayoutVars>
      </dgm:prSet>
      <dgm:spPr/>
    </dgm:pt>
  </dgm:ptLst>
  <dgm:cxnLst>
    <dgm:cxn modelId="{B3C9180D-5FB0-4B68-B338-755B54C23571}" srcId="{CDC5E831-6D8B-41FA-9335-FB5FF1FE7E79}" destId="{3F026105-92D7-4A08-8E70-FFDD88F0645C}" srcOrd="1" destOrd="0" parTransId="{C5DE7B1E-E8FC-4105-8D6F-7B3D8E7CB5FF}" sibTransId="{80A029F7-C030-4185-B628-2E83FA14BD79}"/>
    <dgm:cxn modelId="{22954816-16FA-47AA-976E-C300308576C7}" type="presOf" srcId="{CDC5E831-6D8B-41FA-9335-FB5FF1FE7E79}" destId="{604E1C9E-B5FA-4CE2-9042-D9F1A70FDD1A}" srcOrd="0" destOrd="0" presId="urn:microsoft.com/office/officeart/2005/8/layout/vList3"/>
    <dgm:cxn modelId="{0B8C8D21-AF58-40D5-80CE-FA08F20202BD}" type="presOf" srcId="{3F026105-92D7-4A08-8E70-FFDD88F0645C}" destId="{85573290-C356-4A00-A0F6-BA84D8BCAF3E}" srcOrd="0" destOrd="0" presId="urn:microsoft.com/office/officeart/2005/8/layout/vList3"/>
    <dgm:cxn modelId="{B2F79F26-6C0A-4D3D-B364-E300A331048F}" srcId="{CDC5E831-6D8B-41FA-9335-FB5FF1FE7E79}" destId="{2E1D50ED-B7BB-4315-95DF-F31DA167147B}" srcOrd="3" destOrd="0" parTransId="{CD787DAD-0B17-4520-A986-488E85C71A5C}" sibTransId="{739567B0-846C-42B5-B367-EF80CB474A16}"/>
    <dgm:cxn modelId="{6EE80227-1829-4FD9-8171-0E7328AA80DD}" type="presOf" srcId="{2E1D50ED-B7BB-4315-95DF-F31DA167147B}" destId="{A780FA8F-5F5B-4676-899E-BB8A89C35DF2}" srcOrd="0" destOrd="0" presId="urn:microsoft.com/office/officeart/2005/8/layout/vList3"/>
    <dgm:cxn modelId="{72F8783F-EABF-44C9-B8CA-BA1518C64BD1}" srcId="{CDC5E831-6D8B-41FA-9335-FB5FF1FE7E79}" destId="{A8FFCB11-195E-4647-B307-4299E0E73905}" srcOrd="0" destOrd="0" parTransId="{1EBCE10D-F1BF-4D69-BF3A-BE5AA9F9A04B}" sibTransId="{2E72EBF0-ABD0-4B71-AB3B-398E3C397788}"/>
    <dgm:cxn modelId="{00CF7342-ACEB-4F50-8241-4E86AE154B6A}" type="presOf" srcId="{A8FFCB11-195E-4647-B307-4299E0E73905}" destId="{AE15CA52-78A0-4266-ABC6-B893A1FBAA65}" srcOrd="0" destOrd="0" presId="urn:microsoft.com/office/officeart/2005/8/layout/vList3"/>
    <dgm:cxn modelId="{1C124790-3FFA-46EC-926C-6C4B72FB5EA7}" srcId="{CDC5E831-6D8B-41FA-9335-FB5FF1FE7E79}" destId="{CB6A8982-0AB7-434F-BE96-D71921159CCF}" srcOrd="2" destOrd="0" parTransId="{5A2546F2-30D7-48AE-AD86-DBD6BB83F644}" sibTransId="{4E9B6C21-CD14-437A-8FFF-68BC8C024BD5}"/>
    <dgm:cxn modelId="{E7D196D2-E183-494C-8B24-222B4C649F14}" type="presOf" srcId="{CB6A8982-0AB7-434F-BE96-D71921159CCF}" destId="{26403749-EB86-4F90-B39D-DAC54C177F18}" srcOrd="0" destOrd="0" presId="urn:microsoft.com/office/officeart/2005/8/layout/vList3"/>
    <dgm:cxn modelId="{F2F1D4DB-17A9-42A3-9808-67A2779DA0EA}" type="presParOf" srcId="{604E1C9E-B5FA-4CE2-9042-D9F1A70FDD1A}" destId="{2CFFBAD3-DF7C-40B5-8B26-68D7CF4B652F}" srcOrd="0" destOrd="0" presId="urn:microsoft.com/office/officeart/2005/8/layout/vList3"/>
    <dgm:cxn modelId="{31544DD8-5B98-4619-8F95-406A1D81BF5E}" type="presParOf" srcId="{2CFFBAD3-DF7C-40B5-8B26-68D7CF4B652F}" destId="{98E82FFD-27EE-4C6F-84C0-11D9B6E023F5}" srcOrd="0" destOrd="0" presId="urn:microsoft.com/office/officeart/2005/8/layout/vList3"/>
    <dgm:cxn modelId="{FF843AEA-EE24-4B27-8C6B-78EC8CDE1879}" type="presParOf" srcId="{2CFFBAD3-DF7C-40B5-8B26-68D7CF4B652F}" destId="{AE15CA52-78A0-4266-ABC6-B893A1FBAA65}" srcOrd="1" destOrd="0" presId="urn:microsoft.com/office/officeart/2005/8/layout/vList3"/>
    <dgm:cxn modelId="{2A39494B-26EB-4F07-AEEB-C0776D6A55F1}" type="presParOf" srcId="{604E1C9E-B5FA-4CE2-9042-D9F1A70FDD1A}" destId="{959AC51D-A6C3-4373-A0AD-E28178AFE4E5}" srcOrd="1" destOrd="0" presId="urn:microsoft.com/office/officeart/2005/8/layout/vList3"/>
    <dgm:cxn modelId="{60B3D227-816B-48A6-AC3B-65814FD1F5B2}" type="presParOf" srcId="{604E1C9E-B5FA-4CE2-9042-D9F1A70FDD1A}" destId="{B871D703-CD54-4800-AB4C-676EBF1DC500}" srcOrd="2" destOrd="0" presId="urn:microsoft.com/office/officeart/2005/8/layout/vList3"/>
    <dgm:cxn modelId="{E8B3E102-689D-411C-B9A9-3FB5F90E3A6E}" type="presParOf" srcId="{B871D703-CD54-4800-AB4C-676EBF1DC500}" destId="{C0677C82-5F9D-46F5-8CD0-877F13D1004C}" srcOrd="0" destOrd="0" presId="urn:microsoft.com/office/officeart/2005/8/layout/vList3"/>
    <dgm:cxn modelId="{389D9DE0-8052-4806-A693-B70A59EB472F}" type="presParOf" srcId="{B871D703-CD54-4800-AB4C-676EBF1DC500}" destId="{85573290-C356-4A00-A0F6-BA84D8BCAF3E}" srcOrd="1" destOrd="0" presId="urn:microsoft.com/office/officeart/2005/8/layout/vList3"/>
    <dgm:cxn modelId="{7131C226-7122-4E7E-A325-253CEAC117EF}" type="presParOf" srcId="{604E1C9E-B5FA-4CE2-9042-D9F1A70FDD1A}" destId="{0F8A4937-D84D-46E2-8FE5-6E34768D6B28}" srcOrd="3" destOrd="0" presId="urn:microsoft.com/office/officeart/2005/8/layout/vList3"/>
    <dgm:cxn modelId="{71C0E8CA-B5EF-48FF-BC98-841F5AB8299B}" type="presParOf" srcId="{604E1C9E-B5FA-4CE2-9042-D9F1A70FDD1A}" destId="{B46A0FBB-E366-4962-B7B7-E5691E686AB0}" srcOrd="4" destOrd="0" presId="urn:microsoft.com/office/officeart/2005/8/layout/vList3"/>
    <dgm:cxn modelId="{911463FB-99AB-44B9-A8F1-96668AB9D263}" type="presParOf" srcId="{B46A0FBB-E366-4962-B7B7-E5691E686AB0}" destId="{EDE5DABA-817A-4274-A534-95460D3F2374}" srcOrd="0" destOrd="0" presId="urn:microsoft.com/office/officeart/2005/8/layout/vList3"/>
    <dgm:cxn modelId="{40E86706-25F3-42E4-BAA3-D165FD840DB0}" type="presParOf" srcId="{B46A0FBB-E366-4962-B7B7-E5691E686AB0}" destId="{26403749-EB86-4F90-B39D-DAC54C177F18}" srcOrd="1" destOrd="0" presId="urn:microsoft.com/office/officeart/2005/8/layout/vList3"/>
    <dgm:cxn modelId="{E53B958F-68ED-43E0-8BC3-A50ED17937BB}" type="presParOf" srcId="{604E1C9E-B5FA-4CE2-9042-D9F1A70FDD1A}" destId="{B6C9BE49-B3FA-400A-B1EF-E2DF40E752C0}" srcOrd="5" destOrd="0" presId="urn:microsoft.com/office/officeart/2005/8/layout/vList3"/>
    <dgm:cxn modelId="{C917F9AD-55A5-4CAC-B941-349825697236}" type="presParOf" srcId="{604E1C9E-B5FA-4CE2-9042-D9F1A70FDD1A}" destId="{31224E74-A96A-4002-8427-E338D6CAFBFE}" srcOrd="6" destOrd="0" presId="urn:microsoft.com/office/officeart/2005/8/layout/vList3"/>
    <dgm:cxn modelId="{0EECFF8F-9774-44C0-A404-1FBB1CC7F15E}" type="presParOf" srcId="{31224E74-A96A-4002-8427-E338D6CAFBFE}" destId="{8586AE7C-92F3-41AD-9FB2-02D8AED3BC85}" srcOrd="0" destOrd="0" presId="urn:microsoft.com/office/officeart/2005/8/layout/vList3"/>
    <dgm:cxn modelId="{5C5F1EAC-E5FF-4D57-8F7C-556EE98DD539}" type="presParOf" srcId="{31224E74-A96A-4002-8427-E338D6CAFBFE}" destId="{A780FA8F-5F5B-4676-899E-BB8A89C35DF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7AEC6A-50D4-4EBC-8551-2C54A0FF4418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6C68512-009B-4FD5-9384-FDACFB500857}">
      <dgm:prSet phldrT="[Text]" custT="1"/>
      <dgm:spPr/>
      <dgm:t>
        <a:bodyPr/>
        <a:lstStyle/>
        <a:p>
          <a:r>
            <a:rPr lang="en-GB" sz="2000" dirty="0"/>
            <a:t>1. Identify appropriate site </a:t>
          </a:r>
        </a:p>
      </dgm:t>
    </dgm:pt>
    <dgm:pt modelId="{368BAD0C-4CB4-4D45-A5A7-8D3C555B2A51}" type="parTrans" cxnId="{B777D9A5-8A22-4C76-8836-8EBA79A8494F}">
      <dgm:prSet/>
      <dgm:spPr/>
      <dgm:t>
        <a:bodyPr/>
        <a:lstStyle/>
        <a:p>
          <a:endParaRPr lang="en-GB"/>
        </a:p>
      </dgm:t>
    </dgm:pt>
    <dgm:pt modelId="{6C8843CE-8E26-470C-A5E6-FEBC99AF7960}" type="sibTrans" cxnId="{B777D9A5-8A22-4C76-8836-8EBA79A8494F}">
      <dgm:prSet/>
      <dgm:spPr/>
      <dgm:t>
        <a:bodyPr/>
        <a:lstStyle/>
        <a:p>
          <a:endParaRPr lang="en-GB"/>
        </a:p>
      </dgm:t>
    </dgm:pt>
    <dgm:pt modelId="{4AEB5BEA-15C6-43CF-BC95-7CEDC559DFED}">
      <dgm:prSet phldrT="[Text]" custT="1"/>
      <dgm:spPr/>
      <dgm:t>
        <a:bodyPr/>
        <a:lstStyle/>
        <a:p>
          <a:r>
            <a:rPr lang="en-GB" sz="1600" dirty="0"/>
            <a:t>2. Consult with residents in the sheltered housing scheme</a:t>
          </a:r>
        </a:p>
      </dgm:t>
    </dgm:pt>
    <dgm:pt modelId="{880A7AE6-A278-4B2F-9533-6B95C574A6A7}" type="parTrans" cxnId="{2FA82D3C-E19D-4350-9C68-AC37498904F6}">
      <dgm:prSet/>
      <dgm:spPr/>
      <dgm:t>
        <a:bodyPr/>
        <a:lstStyle/>
        <a:p>
          <a:endParaRPr lang="en-GB"/>
        </a:p>
      </dgm:t>
    </dgm:pt>
    <dgm:pt modelId="{C4A3DB03-8244-43E5-B9A5-F233D56BDA47}" type="sibTrans" cxnId="{2FA82D3C-E19D-4350-9C68-AC37498904F6}">
      <dgm:prSet/>
      <dgm:spPr/>
      <dgm:t>
        <a:bodyPr/>
        <a:lstStyle/>
        <a:p>
          <a:endParaRPr lang="en-GB"/>
        </a:p>
      </dgm:t>
    </dgm:pt>
    <dgm:pt modelId="{7F28CC5A-861B-4255-B07A-E9D82E31CCF2}">
      <dgm:prSet phldrT="[Text]" custT="1"/>
      <dgm:spPr/>
      <dgm:t>
        <a:bodyPr/>
        <a:lstStyle/>
        <a:p>
          <a:r>
            <a:rPr lang="en-GB" sz="1600" dirty="0"/>
            <a:t>3. Consult with young parents and organisations representing young parents </a:t>
          </a:r>
        </a:p>
      </dgm:t>
    </dgm:pt>
    <dgm:pt modelId="{D928085C-0D48-4415-9886-93DEB41CCD13}" type="parTrans" cxnId="{F0DFC917-27D9-45AE-B4B9-8DD9F3849C28}">
      <dgm:prSet/>
      <dgm:spPr/>
      <dgm:t>
        <a:bodyPr/>
        <a:lstStyle/>
        <a:p>
          <a:endParaRPr lang="en-GB"/>
        </a:p>
      </dgm:t>
    </dgm:pt>
    <dgm:pt modelId="{5028FF11-9AF0-4FF4-9CB8-3FF515972F9C}" type="sibTrans" cxnId="{F0DFC917-27D9-45AE-B4B9-8DD9F3849C28}">
      <dgm:prSet/>
      <dgm:spPr/>
      <dgm:t>
        <a:bodyPr/>
        <a:lstStyle/>
        <a:p>
          <a:endParaRPr lang="en-GB"/>
        </a:p>
      </dgm:t>
    </dgm:pt>
    <dgm:pt modelId="{F89D9E9D-E9A6-407B-94C2-52ABFA7240CB}">
      <dgm:prSet custT="1"/>
      <dgm:spPr/>
      <dgm:t>
        <a:bodyPr/>
        <a:lstStyle/>
        <a:p>
          <a:r>
            <a:rPr lang="en-GB" sz="1200" dirty="0"/>
            <a:t>4. Form a steering group of older residents and representatives of young parents to determine the operational aspects of  the project</a:t>
          </a:r>
        </a:p>
      </dgm:t>
    </dgm:pt>
    <dgm:pt modelId="{C8C50C1F-EFF3-44DC-8D57-FDDA5B623152}" type="parTrans" cxnId="{4BA65762-F0B7-42AF-A9B7-0B20073AF4DD}">
      <dgm:prSet/>
      <dgm:spPr/>
      <dgm:t>
        <a:bodyPr/>
        <a:lstStyle/>
        <a:p>
          <a:endParaRPr lang="en-GB"/>
        </a:p>
      </dgm:t>
    </dgm:pt>
    <dgm:pt modelId="{9AD261D6-AC54-4E9E-B058-8C8FB4A7D753}" type="sibTrans" cxnId="{4BA65762-F0B7-42AF-A9B7-0B20073AF4DD}">
      <dgm:prSet/>
      <dgm:spPr/>
      <dgm:t>
        <a:bodyPr/>
        <a:lstStyle/>
        <a:p>
          <a:endParaRPr lang="en-GB"/>
        </a:p>
      </dgm:t>
    </dgm:pt>
    <dgm:pt modelId="{86C7F992-D012-46B1-B226-DCC8AC0F78A9}">
      <dgm:prSet custT="1"/>
      <dgm:spPr/>
      <dgm:t>
        <a:bodyPr/>
        <a:lstStyle/>
        <a:p>
          <a:r>
            <a:rPr lang="en-GB" sz="1300" dirty="0"/>
            <a:t>5. Develop a support provider partnership to support both older and younger residents and facilitate intergenerational activities </a:t>
          </a:r>
        </a:p>
      </dgm:t>
    </dgm:pt>
    <dgm:pt modelId="{55C01A53-749C-4B51-B5B2-9CD774E1BAE1}" type="parTrans" cxnId="{8856F3CF-C2FC-4287-8E97-3F583C832D65}">
      <dgm:prSet/>
      <dgm:spPr/>
      <dgm:t>
        <a:bodyPr/>
        <a:lstStyle/>
        <a:p>
          <a:endParaRPr lang="en-GB"/>
        </a:p>
      </dgm:t>
    </dgm:pt>
    <dgm:pt modelId="{D86F6A78-5897-4CCA-B6BC-DD1F1971B689}" type="sibTrans" cxnId="{8856F3CF-C2FC-4287-8E97-3F583C832D65}">
      <dgm:prSet/>
      <dgm:spPr/>
      <dgm:t>
        <a:bodyPr/>
        <a:lstStyle/>
        <a:p>
          <a:endParaRPr lang="en-GB"/>
        </a:p>
      </dgm:t>
    </dgm:pt>
    <dgm:pt modelId="{903C9427-7EEA-4824-B5EE-B985362D5743}">
      <dgm:prSet custT="1"/>
      <dgm:spPr/>
      <dgm:t>
        <a:bodyPr/>
        <a:lstStyle/>
        <a:p>
          <a:r>
            <a:rPr lang="en-GB" sz="1600" dirty="0"/>
            <a:t>6. Commission an independent evaluation of the scheme  </a:t>
          </a:r>
        </a:p>
      </dgm:t>
    </dgm:pt>
    <dgm:pt modelId="{88291CCC-04AF-4015-B692-42EF69265029}" type="parTrans" cxnId="{84B406F6-6D05-4FC9-8E5D-C6B1B3A29A03}">
      <dgm:prSet/>
      <dgm:spPr/>
      <dgm:t>
        <a:bodyPr/>
        <a:lstStyle/>
        <a:p>
          <a:endParaRPr lang="en-GB"/>
        </a:p>
      </dgm:t>
    </dgm:pt>
    <dgm:pt modelId="{FBB0FCE2-FE9E-48CB-9250-E15E076B5503}" type="sibTrans" cxnId="{84B406F6-6D05-4FC9-8E5D-C6B1B3A29A03}">
      <dgm:prSet/>
      <dgm:spPr/>
      <dgm:t>
        <a:bodyPr/>
        <a:lstStyle/>
        <a:p>
          <a:endParaRPr lang="en-GB"/>
        </a:p>
      </dgm:t>
    </dgm:pt>
    <dgm:pt modelId="{D4A2FF45-55C2-4D12-A941-6E608E1F9726}">
      <dgm:prSet/>
      <dgm:spPr/>
      <dgm:t>
        <a:bodyPr/>
        <a:lstStyle/>
        <a:p>
          <a:r>
            <a:rPr lang="en-GB" dirty="0"/>
            <a:t>7. Make practical changes to the scheme to preparation for young parents’ move-in</a:t>
          </a:r>
        </a:p>
      </dgm:t>
    </dgm:pt>
    <dgm:pt modelId="{47495DEA-A2C1-49DA-9A1E-3B17AB432AEB}" type="parTrans" cxnId="{4A60886C-DD39-4297-BA38-A55D8ACA6DFB}">
      <dgm:prSet/>
      <dgm:spPr/>
      <dgm:t>
        <a:bodyPr/>
        <a:lstStyle/>
        <a:p>
          <a:endParaRPr lang="en-GB"/>
        </a:p>
      </dgm:t>
    </dgm:pt>
    <dgm:pt modelId="{8D1A72F2-F30D-40A5-9A1B-05BF1C650E5E}" type="sibTrans" cxnId="{4A60886C-DD39-4297-BA38-A55D8ACA6DFB}">
      <dgm:prSet/>
      <dgm:spPr/>
      <dgm:t>
        <a:bodyPr/>
        <a:lstStyle/>
        <a:p>
          <a:endParaRPr lang="en-GB"/>
        </a:p>
      </dgm:t>
    </dgm:pt>
    <dgm:pt modelId="{CD62A43E-9018-4B7A-83F6-D32241551286}">
      <dgm:prSet/>
      <dgm:spPr/>
      <dgm:t>
        <a:bodyPr/>
        <a:lstStyle/>
        <a:p>
          <a:r>
            <a:rPr lang="en-GB" dirty="0"/>
            <a:t>8. Young Parent’s move in &amp; intergenerational activities commence</a:t>
          </a:r>
        </a:p>
      </dgm:t>
    </dgm:pt>
    <dgm:pt modelId="{46B97097-93DA-42C6-AC11-F37B36A6A6E8}" type="parTrans" cxnId="{38B77A90-9EE3-4848-9937-5B06664F855C}">
      <dgm:prSet/>
      <dgm:spPr/>
      <dgm:t>
        <a:bodyPr/>
        <a:lstStyle/>
        <a:p>
          <a:endParaRPr lang="en-GB"/>
        </a:p>
      </dgm:t>
    </dgm:pt>
    <dgm:pt modelId="{8E7D384F-8208-496D-AAFB-0BFA513A5EAF}" type="sibTrans" cxnId="{38B77A90-9EE3-4848-9937-5B06664F855C}">
      <dgm:prSet/>
      <dgm:spPr/>
      <dgm:t>
        <a:bodyPr/>
        <a:lstStyle/>
        <a:p>
          <a:endParaRPr lang="en-GB"/>
        </a:p>
      </dgm:t>
    </dgm:pt>
    <dgm:pt modelId="{B0432073-5438-41E9-A600-FEB06E59FCD1}" type="pres">
      <dgm:prSet presAssocID="{497AEC6A-50D4-4EBC-8551-2C54A0FF4418}" presName="diagram" presStyleCnt="0">
        <dgm:presLayoutVars>
          <dgm:dir/>
          <dgm:resizeHandles val="exact"/>
        </dgm:presLayoutVars>
      </dgm:prSet>
      <dgm:spPr/>
    </dgm:pt>
    <dgm:pt modelId="{BF52E8A8-037E-4F55-94C9-CB80FDB4F5F8}" type="pres">
      <dgm:prSet presAssocID="{F6C68512-009B-4FD5-9384-FDACFB500857}" presName="node" presStyleLbl="node1" presStyleIdx="0" presStyleCnt="8" custScaleX="110000" custScaleY="110000">
        <dgm:presLayoutVars>
          <dgm:bulletEnabled val="1"/>
        </dgm:presLayoutVars>
      </dgm:prSet>
      <dgm:spPr/>
    </dgm:pt>
    <dgm:pt modelId="{8FE945DE-039E-460B-8780-A90718B1D780}" type="pres">
      <dgm:prSet presAssocID="{6C8843CE-8E26-470C-A5E6-FEBC99AF7960}" presName="sibTrans" presStyleLbl="sibTrans2D1" presStyleIdx="0" presStyleCnt="7"/>
      <dgm:spPr/>
    </dgm:pt>
    <dgm:pt modelId="{BE9CEC1A-AA1D-4556-AB52-B3FB43ECC836}" type="pres">
      <dgm:prSet presAssocID="{6C8843CE-8E26-470C-A5E6-FEBC99AF7960}" presName="connectorText" presStyleLbl="sibTrans2D1" presStyleIdx="0" presStyleCnt="7"/>
      <dgm:spPr/>
    </dgm:pt>
    <dgm:pt modelId="{081D4EDA-938A-46C6-9136-206DF9B7B318}" type="pres">
      <dgm:prSet presAssocID="{4AEB5BEA-15C6-43CF-BC95-7CEDC559DFED}" presName="node" presStyleLbl="node1" presStyleIdx="1" presStyleCnt="8" custScaleX="110000" custScaleY="110000">
        <dgm:presLayoutVars>
          <dgm:bulletEnabled val="1"/>
        </dgm:presLayoutVars>
      </dgm:prSet>
      <dgm:spPr/>
    </dgm:pt>
    <dgm:pt modelId="{C06ECFE8-6A7F-4D7B-BDDD-BDFD5539AA6B}" type="pres">
      <dgm:prSet presAssocID="{C4A3DB03-8244-43E5-B9A5-F233D56BDA47}" presName="sibTrans" presStyleLbl="sibTrans2D1" presStyleIdx="1" presStyleCnt="7"/>
      <dgm:spPr/>
    </dgm:pt>
    <dgm:pt modelId="{9C7778EE-95DC-4BF6-BE59-2987B4AEDC59}" type="pres">
      <dgm:prSet presAssocID="{C4A3DB03-8244-43E5-B9A5-F233D56BDA47}" presName="connectorText" presStyleLbl="sibTrans2D1" presStyleIdx="1" presStyleCnt="7"/>
      <dgm:spPr/>
    </dgm:pt>
    <dgm:pt modelId="{3D605C5B-AF68-4B9F-9736-90A93EB7BC2C}" type="pres">
      <dgm:prSet presAssocID="{7F28CC5A-861B-4255-B07A-E9D82E31CCF2}" presName="node" presStyleLbl="node1" presStyleIdx="2" presStyleCnt="8" custScaleX="110000" custScaleY="110000">
        <dgm:presLayoutVars>
          <dgm:bulletEnabled val="1"/>
        </dgm:presLayoutVars>
      </dgm:prSet>
      <dgm:spPr/>
    </dgm:pt>
    <dgm:pt modelId="{2FC2705A-F56B-43A2-907E-FC1959A447FE}" type="pres">
      <dgm:prSet presAssocID="{5028FF11-9AF0-4FF4-9CB8-3FF515972F9C}" presName="sibTrans" presStyleLbl="sibTrans2D1" presStyleIdx="2" presStyleCnt="7"/>
      <dgm:spPr/>
    </dgm:pt>
    <dgm:pt modelId="{D0F4FCCF-C495-4F7E-B0F9-3F77FCDD6B7F}" type="pres">
      <dgm:prSet presAssocID="{5028FF11-9AF0-4FF4-9CB8-3FF515972F9C}" presName="connectorText" presStyleLbl="sibTrans2D1" presStyleIdx="2" presStyleCnt="7"/>
      <dgm:spPr/>
    </dgm:pt>
    <dgm:pt modelId="{012F99FB-316C-4A93-BA05-533E817DCA46}" type="pres">
      <dgm:prSet presAssocID="{F89D9E9D-E9A6-407B-94C2-52ABFA7240CB}" presName="node" presStyleLbl="node1" presStyleIdx="3" presStyleCnt="8" custScaleX="110000" custScaleY="110000">
        <dgm:presLayoutVars>
          <dgm:bulletEnabled val="1"/>
        </dgm:presLayoutVars>
      </dgm:prSet>
      <dgm:spPr/>
    </dgm:pt>
    <dgm:pt modelId="{8E0D6131-9CD2-4A81-A42A-DDEDEBF154EF}" type="pres">
      <dgm:prSet presAssocID="{9AD261D6-AC54-4E9E-B058-8C8FB4A7D753}" presName="sibTrans" presStyleLbl="sibTrans2D1" presStyleIdx="3" presStyleCnt="7"/>
      <dgm:spPr/>
    </dgm:pt>
    <dgm:pt modelId="{758A3E3B-F25D-4DAA-89C9-ECF8C0D67EB8}" type="pres">
      <dgm:prSet presAssocID="{9AD261D6-AC54-4E9E-B058-8C8FB4A7D753}" presName="connectorText" presStyleLbl="sibTrans2D1" presStyleIdx="3" presStyleCnt="7"/>
      <dgm:spPr/>
    </dgm:pt>
    <dgm:pt modelId="{B8068CDA-7BB7-46DE-94D5-7BC4FE10640B}" type="pres">
      <dgm:prSet presAssocID="{86C7F992-D012-46B1-B226-DCC8AC0F78A9}" presName="node" presStyleLbl="node1" presStyleIdx="4" presStyleCnt="8" custScaleX="110000" custScaleY="110000">
        <dgm:presLayoutVars>
          <dgm:bulletEnabled val="1"/>
        </dgm:presLayoutVars>
      </dgm:prSet>
      <dgm:spPr/>
    </dgm:pt>
    <dgm:pt modelId="{371DEB0F-75E2-4755-8B97-2D3B20D3172C}" type="pres">
      <dgm:prSet presAssocID="{D86F6A78-5897-4CCA-B6BC-DD1F1971B689}" presName="sibTrans" presStyleLbl="sibTrans2D1" presStyleIdx="4" presStyleCnt="7"/>
      <dgm:spPr/>
    </dgm:pt>
    <dgm:pt modelId="{07620A27-F2D1-49D5-A413-8DB570D275BC}" type="pres">
      <dgm:prSet presAssocID="{D86F6A78-5897-4CCA-B6BC-DD1F1971B689}" presName="connectorText" presStyleLbl="sibTrans2D1" presStyleIdx="4" presStyleCnt="7"/>
      <dgm:spPr/>
    </dgm:pt>
    <dgm:pt modelId="{6E017C1B-E88A-4480-979F-A96E7FADFE8C}" type="pres">
      <dgm:prSet presAssocID="{903C9427-7EEA-4824-B5EE-B985362D5743}" presName="node" presStyleLbl="node1" presStyleIdx="5" presStyleCnt="8" custScaleX="110000" custScaleY="110000">
        <dgm:presLayoutVars>
          <dgm:bulletEnabled val="1"/>
        </dgm:presLayoutVars>
      </dgm:prSet>
      <dgm:spPr/>
    </dgm:pt>
    <dgm:pt modelId="{6F2E25D2-09F5-4859-B102-FBFD5CE36117}" type="pres">
      <dgm:prSet presAssocID="{FBB0FCE2-FE9E-48CB-9250-E15E076B5503}" presName="sibTrans" presStyleLbl="sibTrans2D1" presStyleIdx="5" presStyleCnt="7"/>
      <dgm:spPr/>
    </dgm:pt>
    <dgm:pt modelId="{ACDD2F1A-C685-47B1-84CF-3341D537E4EF}" type="pres">
      <dgm:prSet presAssocID="{FBB0FCE2-FE9E-48CB-9250-E15E076B5503}" presName="connectorText" presStyleLbl="sibTrans2D1" presStyleIdx="5" presStyleCnt="7"/>
      <dgm:spPr/>
    </dgm:pt>
    <dgm:pt modelId="{C1DA82C6-BA25-42AE-BA89-92A8A386A003}" type="pres">
      <dgm:prSet presAssocID="{D4A2FF45-55C2-4D12-A941-6E608E1F9726}" presName="node" presStyleLbl="node1" presStyleIdx="6" presStyleCnt="8" custScaleX="110000" custScaleY="110000">
        <dgm:presLayoutVars>
          <dgm:bulletEnabled val="1"/>
        </dgm:presLayoutVars>
      </dgm:prSet>
      <dgm:spPr/>
    </dgm:pt>
    <dgm:pt modelId="{F8A383F4-0264-455E-A1B2-4C11E4D8FBF7}" type="pres">
      <dgm:prSet presAssocID="{8D1A72F2-F30D-40A5-9A1B-05BF1C650E5E}" presName="sibTrans" presStyleLbl="sibTrans2D1" presStyleIdx="6" presStyleCnt="7"/>
      <dgm:spPr/>
    </dgm:pt>
    <dgm:pt modelId="{E8534C8A-88D9-4C25-9960-C50EC87D41BD}" type="pres">
      <dgm:prSet presAssocID="{8D1A72F2-F30D-40A5-9A1B-05BF1C650E5E}" presName="connectorText" presStyleLbl="sibTrans2D1" presStyleIdx="6" presStyleCnt="7"/>
      <dgm:spPr/>
    </dgm:pt>
    <dgm:pt modelId="{77694F72-39B4-4AD3-A3D8-9D5EEED1BD54}" type="pres">
      <dgm:prSet presAssocID="{CD62A43E-9018-4B7A-83F6-D32241551286}" presName="node" presStyleLbl="node1" presStyleIdx="7" presStyleCnt="8" custScaleX="110000" custScaleY="110000">
        <dgm:presLayoutVars>
          <dgm:bulletEnabled val="1"/>
        </dgm:presLayoutVars>
      </dgm:prSet>
      <dgm:spPr/>
    </dgm:pt>
  </dgm:ptLst>
  <dgm:cxnLst>
    <dgm:cxn modelId="{C4A3A105-410A-461F-8CDA-7C958BD84916}" type="presOf" srcId="{CD62A43E-9018-4B7A-83F6-D32241551286}" destId="{77694F72-39B4-4AD3-A3D8-9D5EEED1BD54}" srcOrd="0" destOrd="0" presId="urn:microsoft.com/office/officeart/2005/8/layout/process5"/>
    <dgm:cxn modelId="{07C65907-C785-41DA-9673-6399A068C15A}" type="presOf" srcId="{4AEB5BEA-15C6-43CF-BC95-7CEDC559DFED}" destId="{081D4EDA-938A-46C6-9136-206DF9B7B318}" srcOrd="0" destOrd="0" presId="urn:microsoft.com/office/officeart/2005/8/layout/process5"/>
    <dgm:cxn modelId="{825D460B-1818-4E59-AFE9-33B0398EFD4E}" type="presOf" srcId="{5028FF11-9AF0-4FF4-9CB8-3FF515972F9C}" destId="{D0F4FCCF-C495-4F7E-B0F9-3F77FCDD6B7F}" srcOrd="1" destOrd="0" presId="urn:microsoft.com/office/officeart/2005/8/layout/process5"/>
    <dgm:cxn modelId="{73AA2810-9418-49DA-97E6-AE7EEBE76850}" type="presOf" srcId="{FBB0FCE2-FE9E-48CB-9250-E15E076B5503}" destId="{ACDD2F1A-C685-47B1-84CF-3341D537E4EF}" srcOrd="1" destOrd="0" presId="urn:microsoft.com/office/officeart/2005/8/layout/process5"/>
    <dgm:cxn modelId="{F0DFC917-27D9-45AE-B4B9-8DD9F3849C28}" srcId="{497AEC6A-50D4-4EBC-8551-2C54A0FF4418}" destId="{7F28CC5A-861B-4255-B07A-E9D82E31CCF2}" srcOrd="2" destOrd="0" parTransId="{D928085C-0D48-4415-9886-93DEB41CCD13}" sibTransId="{5028FF11-9AF0-4FF4-9CB8-3FF515972F9C}"/>
    <dgm:cxn modelId="{27EF3919-25EC-43C4-AD67-AF93C4C42747}" type="presOf" srcId="{9AD261D6-AC54-4E9E-B058-8C8FB4A7D753}" destId="{758A3E3B-F25D-4DAA-89C9-ECF8C0D67EB8}" srcOrd="1" destOrd="0" presId="urn:microsoft.com/office/officeart/2005/8/layout/process5"/>
    <dgm:cxn modelId="{56761C1C-ADF5-431D-921F-2BAEEA14EFD5}" type="presOf" srcId="{86C7F992-D012-46B1-B226-DCC8AC0F78A9}" destId="{B8068CDA-7BB7-46DE-94D5-7BC4FE10640B}" srcOrd="0" destOrd="0" presId="urn:microsoft.com/office/officeart/2005/8/layout/process5"/>
    <dgm:cxn modelId="{48B2BC1D-D21A-4E40-84D7-5787DA858B6D}" type="presOf" srcId="{F6C68512-009B-4FD5-9384-FDACFB500857}" destId="{BF52E8A8-037E-4F55-94C9-CB80FDB4F5F8}" srcOrd="0" destOrd="0" presId="urn:microsoft.com/office/officeart/2005/8/layout/process5"/>
    <dgm:cxn modelId="{2FA82D3C-E19D-4350-9C68-AC37498904F6}" srcId="{497AEC6A-50D4-4EBC-8551-2C54A0FF4418}" destId="{4AEB5BEA-15C6-43CF-BC95-7CEDC559DFED}" srcOrd="1" destOrd="0" parTransId="{880A7AE6-A278-4B2F-9533-6B95C574A6A7}" sibTransId="{C4A3DB03-8244-43E5-B9A5-F233D56BDA47}"/>
    <dgm:cxn modelId="{4BA65762-F0B7-42AF-A9B7-0B20073AF4DD}" srcId="{497AEC6A-50D4-4EBC-8551-2C54A0FF4418}" destId="{F89D9E9D-E9A6-407B-94C2-52ABFA7240CB}" srcOrd="3" destOrd="0" parTransId="{C8C50C1F-EFF3-44DC-8D57-FDDA5B623152}" sibTransId="{9AD261D6-AC54-4E9E-B058-8C8FB4A7D753}"/>
    <dgm:cxn modelId="{5EB47D49-A1C7-461B-8A7D-0FA961A8B7A3}" type="presOf" srcId="{C4A3DB03-8244-43E5-B9A5-F233D56BDA47}" destId="{C06ECFE8-6A7F-4D7B-BDDD-BDFD5539AA6B}" srcOrd="0" destOrd="0" presId="urn:microsoft.com/office/officeart/2005/8/layout/process5"/>
    <dgm:cxn modelId="{4A60886C-DD39-4297-BA38-A55D8ACA6DFB}" srcId="{497AEC6A-50D4-4EBC-8551-2C54A0FF4418}" destId="{D4A2FF45-55C2-4D12-A941-6E608E1F9726}" srcOrd="6" destOrd="0" parTransId="{47495DEA-A2C1-49DA-9A1E-3B17AB432AEB}" sibTransId="{8D1A72F2-F30D-40A5-9A1B-05BF1C650E5E}"/>
    <dgm:cxn modelId="{08EEF36D-A95F-4037-A667-B8D884BC1BC3}" type="presOf" srcId="{8D1A72F2-F30D-40A5-9A1B-05BF1C650E5E}" destId="{E8534C8A-88D9-4C25-9960-C50EC87D41BD}" srcOrd="1" destOrd="0" presId="urn:microsoft.com/office/officeart/2005/8/layout/process5"/>
    <dgm:cxn modelId="{8CB35670-8EE0-46D9-9CA7-FA5FF77B712B}" type="presOf" srcId="{FBB0FCE2-FE9E-48CB-9250-E15E076B5503}" destId="{6F2E25D2-09F5-4859-B102-FBFD5CE36117}" srcOrd="0" destOrd="0" presId="urn:microsoft.com/office/officeart/2005/8/layout/process5"/>
    <dgm:cxn modelId="{FBCDF072-1BFA-41A3-9DFA-8F88B6A4894A}" type="presOf" srcId="{9AD261D6-AC54-4E9E-B058-8C8FB4A7D753}" destId="{8E0D6131-9CD2-4A81-A42A-DDEDEBF154EF}" srcOrd="0" destOrd="0" presId="urn:microsoft.com/office/officeart/2005/8/layout/process5"/>
    <dgm:cxn modelId="{113A4C53-B3A8-4D3D-800D-9CBD90C36D9D}" type="presOf" srcId="{D86F6A78-5897-4CCA-B6BC-DD1F1971B689}" destId="{07620A27-F2D1-49D5-A413-8DB570D275BC}" srcOrd="1" destOrd="0" presId="urn:microsoft.com/office/officeart/2005/8/layout/process5"/>
    <dgm:cxn modelId="{0F15FB8A-269E-41FE-BA6B-80A2841F7C95}" type="presOf" srcId="{F89D9E9D-E9A6-407B-94C2-52ABFA7240CB}" destId="{012F99FB-316C-4A93-BA05-533E817DCA46}" srcOrd="0" destOrd="0" presId="urn:microsoft.com/office/officeart/2005/8/layout/process5"/>
    <dgm:cxn modelId="{38B77A90-9EE3-4848-9937-5B06664F855C}" srcId="{497AEC6A-50D4-4EBC-8551-2C54A0FF4418}" destId="{CD62A43E-9018-4B7A-83F6-D32241551286}" srcOrd="7" destOrd="0" parTransId="{46B97097-93DA-42C6-AC11-F37B36A6A6E8}" sibTransId="{8E7D384F-8208-496D-AAFB-0BFA513A5EAF}"/>
    <dgm:cxn modelId="{3A9D0E91-562A-47FC-8DCB-9B43CB353D53}" type="presOf" srcId="{6C8843CE-8E26-470C-A5E6-FEBC99AF7960}" destId="{BE9CEC1A-AA1D-4556-AB52-B3FB43ECC836}" srcOrd="1" destOrd="0" presId="urn:microsoft.com/office/officeart/2005/8/layout/process5"/>
    <dgm:cxn modelId="{E40ED591-69AF-4CCF-985E-2B65729BFBFE}" type="presOf" srcId="{903C9427-7EEA-4824-B5EE-B985362D5743}" destId="{6E017C1B-E88A-4480-979F-A96E7FADFE8C}" srcOrd="0" destOrd="0" presId="urn:microsoft.com/office/officeart/2005/8/layout/process5"/>
    <dgm:cxn modelId="{98A1B692-9E75-446B-9E86-B75520104E99}" type="presOf" srcId="{497AEC6A-50D4-4EBC-8551-2C54A0FF4418}" destId="{B0432073-5438-41E9-A600-FEB06E59FCD1}" srcOrd="0" destOrd="0" presId="urn:microsoft.com/office/officeart/2005/8/layout/process5"/>
    <dgm:cxn modelId="{0CE4B6A4-EA5B-445E-A0E8-952565DF3D56}" type="presOf" srcId="{6C8843CE-8E26-470C-A5E6-FEBC99AF7960}" destId="{8FE945DE-039E-460B-8780-A90718B1D780}" srcOrd="0" destOrd="0" presId="urn:microsoft.com/office/officeart/2005/8/layout/process5"/>
    <dgm:cxn modelId="{A73EA2A5-EA13-4AE4-923F-68C3A39F6AE9}" type="presOf" srcId="{C4A3DB03-8244-43E5-B9A5-F233D56BDA47}" destId="{9C7778EE-95DC-4BF6-BE59-2987B4AEDC59}" srcOrd="1" destOrd="0" presId="urn:microsoft.com/office/officeart/2005/8/layout/process5"/>
    <dgm:cxn modelId="{B777D9A5-8A22-4C76-8836-8EBA79A8494F}" srcId="{497AEC6A-50D4-4EBC-8551-2C54A0FF4418}" destId="{F6C68512-009B-4FD5-9384-FDACFB500857}" srcOrd="0" destOrd="0" parTransId="{368BAD0C-4CB4-4D45-A5A7-8D3C555B2A51}" sibTransId="{6C8843CE-8E26-470C-A5E6-FEBC99AF7960}"/>
    <dgm:cxn modelId="{93887AB5-CF74-4719-8124-B388E8BB31B7}" type="presOf" srcId="{7F28CC5A-861B-4255-B07A-E9D82E31CCF2}" destId="{3D605C5B-AF68-4B9F-9736-90A93EB7BC2C}" srcOrd="0" destOrd="0" presId="urn:microsoft.com/office/officeart/2005/8/layout/process5"/>
    <dgm:cxn modelId="{A59C25BD-DBA6-4651-B7F5-3D09C26B5762}" type="presOf" srcId="{D4A2FF45-55C2-4D12-A941-6E608E1F9726}" destId="{C1DA82C6-BA25-42AE-BA89-92A8A386A003}" srcOrd="0" destOrd="0" presId="urn:microsoft.com/office/officeart/2005/8/layout/process5"/>
    <dgm:cxn modelId="{42240AC6-C069-4BB5-ABC6-A2341F3BE159}" type="presOf" srcId="{D86F6A78-5897-4CCA-B6BC-DD1F1971B689}" destId="{371DEB0F-75E2-4755-8B97-2D3B20D3172C}" srcOrd="0" destOrd="0" presId="urn:microsoft.com/office/officeart/2005/8/layout/process5"/>
    <dgm:cxn modelId="{8856F3CF-C2FC-4287-8E97-3F583C832D65}" srcId="{497AEC6A-50D4-4EBC-8551-2C54A0FF4418}" destId="{86C7F992-D012-46B1-B226-DCC8AC0F78A9}" srcOrd="4" destOrd="0" parTransId="{55C01A53-749C-4B51-B5B2-9CD774E1BAE1}" sibTransId="{D86F6A78-5897-4CCA-B6BC-DD1F1971B689}"/>
    <dgm:cxn modelId="{496C23D1-B200-4810-A2E0-79703D58537B}" type="presOf" srcId="{8D1A72F2-F30D-40A5-9A1B-05BF1C650E5E}" destId="{F8A383F4-0264-455E-A1B2-4C11E4D8FBF7}" srcOrd="0" destOrd="0" presId="urn:microsoft.com/office/officeart/2005/8/layout/process5"/>
    <dgm:cxn modelId="{84B406F6-6D05-4FC9-8E5D-C6B1B3A29A03}" srcId="{497AEC6A-50D4-4EBC-8551-2C54A0FF4418}" destId="{903C9427-7EEA-4824-B5EE-B985362D5743}" srcOrd="5" destOrd="0" parTransId="{88291CCC-04AF-4015-B692-42EF69265029}" sibTransId="{FBB0FCE2-FE9E-48CB-9250-E15E076B5503}"/>
    <dgm:cxn modelId="{BF0F06FA-4656-4059-AFB8-49CC89F54E44}" type="presOf" srcId="{5028FF11-9AF0-4FF4-9CB8-3FF515972F9C}" destId="{2FC2705A-F56B-43A2-907E-FC1959A447FE}" srcOrd="0" destOrd="0" presId="urn:microsoft.com/office/officeart/2005/8/layout/process5"/>
    <dgm:cxn modelId="{6F14E880-F6FB-433D-A9EC-DE23E144C050}" type="presParOf" srcId="{B0432073-5438-41E9-A600-FEB06E59FCD1}" destId="{BF52E8A8-037E-4F55-94C9-CB80FDB4F5F8}" srcOrd="0" destOrd="0" presId="urn:microsoft.com/office/officeart/2005/8/layout/process5"/>
    <dgm:cxn modelId="{949B423F-C5EC-4629-A106-3D02F8A35066}" type="presParOf" srcId="{B0432073-5438-41E9-A600-FEB06E59FCD1}" destId="{8FE945DE-039E-460B-8780-A90718B1D780}" srcOrd="1" destOrd="0" presId="urn:microsoft.com/office/officeart/2005/8/layout/process5"/>
    <dgm:cxn modelId="{61AEBBF4-13AB-4EB3-A2E3-C64C7655B277}" type="presParOf" srcId="{8FE945DE-039E-460B-8780-A90718B1D780}" destId="{BE9CEC1A-AA1D-4556-AB52-B3FB43ECC836}" srcOrd="0" destOrd="0" presId="urn:microsoft.com/office/officeart/2005/8/layout/process5"/>
    <dgm:cxn modelId="{B8624C6E-5255-4F00-9FD3-F1299C1B9AD0}" type="presParOf" srcId="{B0432073-5438-41E9-A600-FEB06E59FCD1}" destId="{081D4EDA-938A-46C6-9136-206DF9B7B318}" srcOrd="2" destOrd="0" presId="urn:microsoft.com/office/officeart/2005/8/layout/process5"/>
    <dgm:cxn modelId="{DF6400A8-2275-46BC-83FC-893F87E9B0E8}" type="presParOf" srcId="{B0432073-5438-41E9-A600-FEB06E59FCD1}" destId="{C06ECFE8-6A7F-4D7B-BDDD-BDFD5539AA6B}" srcOrd="3" destOrd="0" presId="urn:microsoft.com/office/officeart/2005/8/layout/process5"/>
    <dgm:cxn modelId="{6245F6CA-E2B9-4FDE-8A57-9EC591BEDB00}" type="presParOf" srcId="{C06ECFE8-6A7F-4D7B-BDDD-BDFD5539AA6B}" destId="{9C7778EE-95DC-4BF6-BE59-2987B4AEDC59}" srcOrd="0" destOrd="0" presId="urn:microsoft.com/office/officeart/2005/8/layout/process5"/>
    <dgm:cxn modelId="{420E5520-84EC-47C2-B2A8-05039F2934E7}" type="presParOf" srcId="{B0432073-5438-41E9-A600-FEB06E59FCD1}" destId="{3D605C5B-AF68-4B9F-9736-90A93EB7BC2C}" srcOrd="4" destOrd="0" presId="urn:microsoft.com/office/officeart/2005/8/layout/process5"/>
    <dgm:cxn modelId="{51326E24-FD9A-43F6-A23E-F74A9BBF3CAC}" type="presParOf" srcId="{B0432073-5438-41E9-A600-FEB06E59FCD1}" destId="{2FC2705A-F56B-43A2-907E-FC1959A447FE}" srcOrd="5" destOrd="0" presId="urn:microsoft.com/office/officeart/2005/8/layout/process5"/>
    <dgm:cxn modelId="{AF459541-821A-4263-B616-E9D7CA1DBE83}" type="presParOf" srcId="{2FC2705A-F56B-43A2-907E-FC1959A447FE}" destId="{D0F4FCCF-C495-4F7E-B0F9-3F77FCDD6B7F}" srcOrd="0" destOrd="0" presId="urn:microsoft.com/office/officeart/2005/8/layout/process5"/>
    <dgm:cxn modelId="{8BC37500-E9F1-40F5-9054-587FE031A2D3}" type="presParOf" srcId="{B0432073-5438-41E9-A600-FEB06E59FCD1}" destId="{012F99FB-316C-4A93-BA05-533E817DCA46}" srcOrd="6" destOrd="0" presId="urn:microsoft.com/office/officeart/2005/8/layout/process5"/>
    <dgm:cxn modelId="{EDF4F655-7D75-4505-BD3C-35AE3297355E}" type="presParOf" srcId="{B0432073-5438-41E9-A600-FEB06E59FCD1}" destId="{8E0D6131-9CD2-4A81-A42A-DDEDEBF154EF}" srcOrd="7" destOrd="0" presId="urn:microsoft.com/office/officeart/2005/8/layout/process5"/>
    <dgm:cxn modelId="{875FB920-4B08-4C8A-AB91-B045ECBDF8E0}" type="presParOf" srcId="{8E0D6131-9CD2-4A81-A42A-DDEDEBF154EF}" destId="{758A3E3B-F25D-4DAA-89C9-ECF8C0D67EB8}" srcOrd="0" destOrd="0" presId="urn:microsoft.com/office/officeart/2005/8/layout/process5"/>
    <dgm:cxn modelId="{D75882B3-29FF-4BB6-BB90-0C343AC86485}" type="presParOf" srcId="{B0432073-5438-41E9-A600-FEB06E59FCD1}" destId="{B8068CDA-7BB7-46DE-94D5-7BC4FE10640B}" srcOrd="8" destOrd="0" presId="urn:microsoft.com/office/officeart/2005/8/layout/process5"/>
    <dgm:cxn modelId="{ECC94C0B-AA93-4010-92FB-CD6EB538F090}" type="presParOf" srcId="{B0432073-5438-41E9-A600-FEB06E59FCD1}" destId="{371DEB0F-75E2-4755-8B97-2D3B20D3172C}" srcOrd="9" destOrd="0" presId="urn:microsoft.com/office/officeart/2005/8/layout/process5"/>
    <dgm:cxn modelId="{19AF321F-53AA-4923-AE45-3EA0F036F6DC}" type="presParOf" srcId="{371DEB0F-75E2-4755-8B97-2D3B20D3172C}" destId="{07620A27-F2D1-49D5-A413-8DB570D275BC}" srcOrd="0" destOrd="0" presId="urn:microsoft.com/office/officeart/2005/8/layout/process5"/>
    <dgm:cxn modelId="{2102D4A1-A369-4219-B86B-FF54C093D604}" type="presParOf" srcId="{B0432073-5438-41E9-A600-FEB06E59FCD1}" destId="{6E017C1B-E88A-4480-979F-A96E7FADFE8C}" srcOrd="10" destOrd="0" presId="urn:microsoft.com/office/officeart/2005/8/layout/process5"/>
    <dgm:cxn modelId="{FD222C10-46BC-452C-9A10-6A10DA025557}" type="presParOf" srcId="{B0432073-5438-41E9-A600-FEB06E59FCD1}" destId="{6F2E25D2-09F5-4859-B102-FBFD5CE36117}" srcOrd="11" destOrd="0" presId="urn:microsoft.com/office/officeart/2005/8/layout/process5"/>
    <dgm:cxn modelId="{BB1F9D1B-B365-41E2-990D-806C95EB5C85}" type="presParOf" srcId="{6F2E25D2-09F5-4859-B102-FBFD5CE36117}" destId="{ACDD2F1A-C685-47B1-84CF-3341D537E4EF}" srcOrd="0" destOrd="0" presId="urn:microsoft.com/office/officeart/2005/8/layout/process5"/>
    <dgm:cxn modelId="{CD1605FB-9D16-4D30-A98C-B89FBEE2D8A6}" type="presParOf" srcId="{B0432073-5438-41E9-A600-FEB06E59FCD1}" destId="{C1DA82C6-BA25-42AE-BA89-92A8A386A003}" srcOrd="12" destOrd="0" presId="urn:microsoft.com/office/officeart/2005/8/layout/process5"/>
    <dgm:cxn modelId="{42290405-749C-43FF-B46E-83C90FF915FD}" type="presParOf" srcId="{B0432073-5438-41E9-A600-FEB06E59FCD1}" destId="{F8A383F4-0264-455E-A1B2-4C11E4D8FBF7}" srcOrd="13" destOrd="0" presId="urn:microsoft.com/office/officeart/2005/8/layout/process5"/>
    <dgm:cxn modelId="{6348D9C7-6C74-4371-B71B-9CFE588E28CF}" type="presParOf" srcId="{F8A383F4-0264-455E-A1B2-4C11E4D8FBF7}" destId="{E8534C8A-88D9-4C25-9960-C50EC87D41BD}" srcOrd="0" destOrd="0" presId="urn:microsoft.com/office/officeart/2005/8/layout/process5"/>
    <dgm:cxn modelId="{5FAB7973-81E8-4717-885D-07A31FA1C3E8}" type="presParOf" srcId="{B0432073-5438-41E9-A600-FEB06E59FCD1}" destId="{77694F72-39B4-4AD3-A3D8-9D5EEED1BD54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5CA52-78A0-4266-ABC6-B893A1FBAA65}">
      <dsp:nvSpPr>
        <dsp:cNvPr id="0" name=""/>
        <dsp:cNvSpPr/>
      </dsp:nvSpPr>
      <dsp:spPr>
        <a:xfrm rot="10800000">
          <a:off x="1723240" y="2131"/>
          <a:ext cx="5776722" cy="107280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078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#1: Improving the health and wellbeing outcomes of all three cohorts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10800000">
        <a:off x="1991442" y="2131"/>
        <a:ext cx="5508520" cy="1072807"/>
      </dsp:txXfrm>
    </dsp:sp>
    <dsp:sp modelId="{98E82FFD-27EE-4C6F-84C0-11D9B6E023F5}">
      <dsp:nvSpPr>
        <dsp:cNvPr id="0" name=""/>
        <dsp:cNvSpPr/>
      </dsp:nvSpPr>
      <dsp:spPr>
        <a:xfrm>
          <a:off x="1186837" y="2131"/>
          <a:ext cx="1072807" cy="107280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73290-C356-4A00-A0F6-BA84D8BCAF3E}">
      <dsp:nvSpPr>
        <dsp:cNvPr id="0" name=""/>
        <dsp:cNvSpPr/>
      </dsp:nvSpPr>
      <dsp:spPr>
        <a:xfrm rot="10800000">
          <a:off x="1723240" y="1395179"/>
          <a:ext cx="5776722" cy="107280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078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#2: Sharing and developing skills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10800000">
        <a:off x="1991442" y="1395179"/>
        <a:ext cx="5508520" cy="1072807"/>
      </dsp:txXfrm>
    </dsp:sp>
    <dsp:sp modelId="{C0677C82-5F9D-46F5-8CD0-877F13D1004C}">
      <dsp:nvSpPr>
        <dsp:cNvPr id="0" name=""/>
        <dsp:cNvSpPr/>
      </dsp:nvSpPr>
      <dsp:spPr>
        <a:xfrm>
          <a:off x="1186837" y="1395179"/>
          <a:ext cx="1072807" cy="107280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03749-EB86-4F90-B39D-DAC54C177F18}">
      <dsp:nvSpPr>
        <dsp:cNvPr id="0" name=""/>
        <dsp:cNvSpPr/>
      </dsp:nvSpPr>
      <dsp:spPr>
        <a:xfrm rot="10800000">
          <a:off x="1723240" y="2788227"/>
          <a:ext cx="5776722" cy="107280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078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#3: Encouraging community inclusion and integration</a:t>
          </a:r>
        </a:p>
      </dsp:txBody>
      <dsp:txXfrm rot="10800000">
        <a:off x="1991442" y="2788227"/>
        <a:ext cx="5508520" cy="1072807"/>
      </dsp:txXfrm>
    </dsp:sp>
    <dsp:sp modelId="{EDE5DABA-817A-4274-A534-95460D3F2374}">
      <dsp:nvSpPr>
        <dsp:cNvPr id="0" name=""/>
        <dsp:cNvSpPr/>
      </dsp:nvSpPr>
      <dsp:spPr>
        <a:xfrm>
          <a:off x="1186837" y="2788227"/>
          <a:ext cx="1072807" cy="107280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0FA8F-5F5B-4676-899E-BB8A89C35DF2}">
      <dsp:nvSpPr>
        <dsp:cNvPr id="0" name=""/>
        <dsp:cNvSpPr/>
      </dsp:nvSpPr>
      <dsp:spPr>
        <a:xfrm rot="10800000">
          <a:off x="1723240" y="4181275"/>
          <a:ext cx="5776722" cy="1072807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078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#4: Testing an innovative solution to an identified housing need</a:t>
          </a:r>
          <a:endParaRPr lang="en-US" sz="1200" kern="1200" dirty="0"/>
        </a:p>
      </dsp:txBody>
      <dsp:txXfrm rot="10800000">
        <a:off x="1991442" y="4181275"/>
        <a:ext cx="5508520" cy="1072807"/>
      </dsp:txXfrm>
    </dsp:sp>
    <dsp:sp modelId="{8586AE7C-92F3-41AD-9FB2-02D8AED3BC85}">
      <dsp:nvSpPr>
        <dsp:cNvPr id="0" name=""/>
        <dsp:cNvSpPr/>
      </dsp:nvSpPr>
      <dsp:spPr>
        <a:xfrm>
          <a:off x="1186837" y="4181275"/>
          <a:ext cx="1072807" cy="1072807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2E8A8-037E-4F55-94C9-CB80FDB4F5F8}">
      <dsp:nvSpPr>
        <dsp:cNvPr id="0" name=""/>
        <dsp:cNvSpPr/>
      </dsp:nvSpPr>
      <dsp:spPr>
        <a:xfrm>
          <a:off x="435511" y="2344"/>
          <a:ext cx="2100353" cy="12602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1. Identify appropriate site </a:t>
          </a:r>
        </a:p>
      </dsp:txBody>
      <dsp:txXfrm>
        <a:off x="472421" y="39254"/>
        <a:ext cx="2026533" cy="1186391"/>
      </dsp:txXfrm>
    </dsp:sp>
    <dsp:sp modelId="{8FE945DE-039E-460B-8780-A90718B1D780}">
      <dsp:nvSpPr>
        <dsp:cNvPr id="0" name=""/>
        <dsp:cNvSpPr/>
      </dsp:nvSpPr>
      <dsp:spPr>
        <a:xfrm>
          <a:off x="2703892" y="395683"/>
          <a:ext cx="404795" cy="473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2703892" y="490390"/>
        <a:ext cx="283357" cy="284120"/>
      </dsp:txXfrm>
    </dsp:sp>
    <dsp:sp modelId="{081D4EDA-938A-46C6-9136-206DF9B7B318}">
      <dsp:nvSpPr>
        <dsp:cNvPr id="0" name=""/>
        <dsp:cNvSpPr/>
      </dsp:nvSpPr>
      <dsp:spPr>
        <a:xfrm>
          <a:off x="3299629" y="2344"/>
          <a:ext cx="2100353" cy="1260211"/>
        </a:xfrm>
        <a:prstGeom prst="roundRect">
          <a:avLst>
            <a:gd name="adj" fmla="val 10000"/>
          </a:avLst>
        </a:prstGeom>
        <a:solidFill>
          <a:schemeClr val="accent4">
            <a:hueOff val="486108"/>
            <a:satOff val="-4118"/>
            <a:lumOff val="-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2. Consult with residents in the sheltered housing scheme</a:t>
          </a:r>
        </a:p>
      </dsp:txBody>
      <dsp:txXfrm>
        <a:off x="3336539" y="39254"/>
        <a:ext cx="2026533" cy="1186391"/>
      </dsp:txXfrm>
    </dsp:sp>
    <dsp:sp modelId="{C06ECFE8-6A7F-4D7B-BDDD-BDFD5539AA6B}">
      <dsp:nvSpPr>
        <dsp:cNvPr id="0" name=""/>
        <dsp:cNvSpPr/>
      </dsp:nvSpPr>
      <dsp:spPr>
        <a:xfrm>
          <a:off x="5568010" y="395683"/>
          <a:ext cx="404795" cy="473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67126"/>
            <a:satOff val="-4804"/>
            <a:lumOff val="-2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5568010" y="490390"/>
        <a:ext cx="283357" cy="284120"/>
      </dsp:txXfrm>
    </dsp:sp>
    <dsp:sp modelId="{3D605C5B-AF68-4B9F-9736-90A93EB7BC2C}">
      <dsp:nvSpPr>
        <dsp:cNvPr id="0" name=""/>
        <dsp:cNvSpPr/>
      </dsp:nvSpPr>
      <dsp:spPr>
        <a:xfrm>
          <a:off x="6163747" y="2344"/>
          <a:ext cx="2100353" cy="1260211"/>
        </a:xfrm>
        <a:prstGeom prst="roundRect">
          <a:avLst>
            <a:gd name="adj" fmla="val 10000"/>
          </a:avLst>
        </a:prstGeom>
        <a:solidFill>
          <a:schemeClr val="accent4">
            <a:hueOff val="972216"/>
            <a:satOff val="-8236"/>
            <a:lumOff val="-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3. Consult with young parents and organisations representing young parents </a:t>
          </a:r>
        </a:p>
      </dsp:txBody>
      <dsp:txXfrm>
        <a:off x="6200657" y="39254"/>
        <a:ext cx="2026533" cy="1186391"/>
      </dsp:txXfrm>
    </dsp:sp>
    <dsp:sp modelId="{2FC2705A-F56B-43A2-907E-FC1959A447FE}">
      <dsp:nvSpPr>
        <dsp:cNvPr id="0" name=""/>
        <dsp:cNvSpPr/>
      </dsp:nvSpPr>
      <dsp:spPr>
        <a:xfrm rot="5400000">
          <a:off x="7011526" y="1396215"/>
          <a:ext cx="404795" cy="473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134252"/>
            <a:satOff val="-9608"/>
            <a:lumOff val="-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-5400000">
        <a:off x="7071864" y="1430584"/>
        <a:ext cx="284120" cy="283357"/>
      </dsp:txXfrm>
    </dsp:sp>
    <dsp:sp modelId="{012F99FB-316C-4A93-BA05-533E817DCA46}">
      <dsp:nvSpPr>
        <dsp:cNvPr id="0" name=""/>
        <dsp:cNvSpPr/>
      </dsp:nvSpPr>
      <dsp:spPr>
        <a:xfrm>
          <a:off x="6163747" y="2026321"/>
          <a:ext cx="2100353" cy="1260211"/>
        </a:xfrm>
        <a:prstGeom prst="roundRect">
          <a:avLst>
            <a:gd name="adj" fmla="val 10000"/>
          </a:avLst>
        </a:prstGeom>
        <a:solidFill>
          <a:schemeClr val="accent4">
            <a:hueOff val="1458323"/>
            <a:satOff val="-12354"/>
            <a:lumOff val="-5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4. Form a steering group of older residents and representatives of young parents to determine the operational aspects of  the project</a:t>
          </a:r>
        </a:p>
      </dsp:txBody>
      <dsp:txXfrm>
        <a:off x="6200657" y="2063231"/>
        <a:ext cx="2026533" cy="1186391"/>
      </dsp:txXfrm>
    </dsp:sp>
    <dsp:sp modelId="{8E0D6131-9CD2-4A81-A42A-DDEDEBF154EF}">
      <dsp:nvSpPr>
        <dsp:cNvPr id="0" name=""/>
        <dsp:cNvSpPr/>
      </dsp:nvSpPr>
      <dsp:spPr>
        <a:xfrm rot="10800000">
          <a:off x="5590923" y="2419659"/>
          <a:ext cx="404795" cy="473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701377"/>
            <a:satOff val="-14413"/>
            <a:lumOff val="-6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5712361" y="2514366"/>
        <a:ext cx="283357" cy="284120"/>
      </dsp:txXfrm>
    </dsp:sp>
    <dsp:sp modelId="{B8068CDA-7BB7-46DE-94D5-7BC4FE10640B}">
      <dsp:nvSpPr>
        <dsp:cNvPr id="0" name=""/>
        <dsp:cNvSpPr/>
      </dsp:nvSpPr>
      <dsp:spPr>
        <a:xfrm>
          <a:off x="3299629" y="2026321"/>
          <a:ext cx="2100353" cy="1260211"/>
        </a:xfrm>
        <a:prstGeom prst="roundRect">
          <a:avLst>
            <a:gd name="adj" fmla="val 10000"/>
          </a:avLst>
        </a:prstGeom>
        <a:solidFill>
          <a:schemeClr val="accent4">
            <a:hueOff val="1944431"/>
            <a:satOff val="-16471"/>
            <a:lumOff val="-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5. Develop a support provider partnership to support both older and younger residents and facilitate intergenerational activities </a:t>
          </a:r>
        </a:p>
      </dsp:txBody>
      <dsp:txXfrm>
        <a:off x="3336539" y="2063231"/>
        <a:ext cx="2026533" cy="1186391"/>
      </dsp:txXfrm>
    </dsp:sp>
    <dsp:sp modelId="{371DEB0F-75E2-4755-8B97-2D3B20D3172C}">
      <dsp:nvSpPr>
        <dsp:cNvPr id="0" name=""/>
        <dsp:cNvSpPr/>
      </dsp:nvSpPr>
      <dsp:spPr>
        <a:xfrm rot="10800000">
          <a:off x="2726805" y="2419659"/>
          <a:ext cx="404795" cy="473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268503"/>
            <a:satOff val="-19217"/>
            <a:lumOff val="-9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2848243" y="2514366"/>
        <a:ext cx="283357" cy="284120"/>
      </dsp:txXfrm>
    </dsp:sp>
    <dsp:sp modelId="{6E017C1B-E88A-4480-979F-A96E7FADFE8C}">
      <dsp:nvSpPr>
        <dsp:cNvPr id="0" name=""/>
        <dsp:cNvSpPr/>
      </dsp:nvSpPr>
      <dsp:spPr>
        <a:xfrm>
          <a:off x="435511" y="2026321"/>
          <a:ext cx="2100353" cy="1260211"/>
        </a:xfrm>
        <a:prstGeom prst="roundRect">
          <a:avLst>
            <a:gd name="adj" fmla="val 10000"/>
          </a:avLst>
        </a:prstGeom>
        <a:solidFill>
          <a:schemeClr val="accent4">
            <a:hueOff val="2430539"/>
            <a:satOff val="-20589"/>
            <a:lumOff val="-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6. Commission an independent evaluation of the scheme  </a:t>
          </a:r>
        </a:p>
      </dsp:txBody>
      <dsp:txXfrm>
        <a:off x="472421" y="2063231"/>
        <a:ext cx="2026533" cy="1186391"/>
      </dsp:txXfrm>
    </dsp:sp>
    <dsp:sp modelId="{6F2E25D2-09F5-4859-B102-FBFD5CE36117}">
      <dsp:nvSpPr>
        <dsp:cNvPr id="0" name=""/>
        <dsp:cNvSpPr/>
      </dsp:nvSpPr>
      <dsp:spPr>
        <a:xfrm rot="5400000">
          <a:off x="1283290" y="3420191"/>
          <a:ext cx="404795" cy="473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835629"/>
            <a:satOff val="-24021"/>
            <a:lumOff val="-11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-5400000">
        <a:off x="1343628" y="3454560"/>
        <a:ext cx="284120" cy="283357"/>
      </dsp:txXfrm>
    </dsp:sp>
    <dsp:sp modelId="{C1DA82C6-BA25-42AE-BA89-92A8A386A003}">
      <dsp:nvSpPr>
        <dsp:cNvPr id="0" name=""/>
        <dsp:cNvSpPr/>
      </dsp:nvSpPr>
      <dsp:spPr>
        <a:xfrm>
          <a:off x="435511" y="4050297"/>
          <a:ext cx="2100353" cy="1260211"/>
        </a:xfrm>
        <a:prstGeom prst="roundRect">
          <a:avLst>
            <a:gd name="adj" fmla="val 10000"/>
          </a:avLst>
        </a:prstGeom>
        <a:solidFill>
          <a:schemeClr val="accent4">
            <a:hueOff val="2916647"/>
            <a:satOff val="-24707"/>
            <a:lumOff val="-11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7. Make practical changes to the scheme to preparation for young parents’ move-in</a:t>
          </a:r>
        </a:p>
      </dsp:txBody>
      <dsp:txXfrm>
        <a:off x="472421" y="4087207"/>
        <a:ext cx="2026533" cy="1186391"/>
      </dsp:txXfrm>
    </dsp:sp>
    <dsp:sp modelId="{F8A383F4-0264-455E-A1B2-4C11E4D8FBF7}">
      <dsp:nvSpPr>
        <dsp:cNvPr id="0" name=""/>
        <dsp:cNvSpPr/>
      </dsp:nvSpPr>
      <dsp:spPr>
        <a:xfrm>
          <a:off x="2703892" y="4443636"/>
          <a:ext cx="404795" cy="473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402755"/>
            <a:satOff val="-28825"/>
            <a:lumOff val="-13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2703892" y="4538343"/>
        <a:ext cx="283357" cy="284120"/>
      </dsp:txXfrm>
    </dsp:sp>
    <dsp:sp modelId="{77694F72-39B4-4AD3-A3D8-9D5EEED1BD54}">
      <dsp:nvSpPr>
        <dsp:cNvPr id="0" name=""/>
        <dsp:cNvSpPr/>
      </dsp:nvSpPr>
      <dsp:spPr>
        <a:xfrm>
          <a:off x="3299629" y="4050297"/>
          <a:ext cx="2100353" cy="1260211"/>
        </a:xfrm>
        <a:prstGeom prst="roundRect">
          <a:avLst>
            <a:gd name="adj" fmla="val 10000"/>
          </a:avLst>
        </a:prstGeom>
        <a:solidFill>
          <a:schemeClr val="accent4">
            <a:hueOff val="3402755"/>
            <a:satOff val="-28825"/>
            <a:lumOff val="-13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8. Young Parent’s move in &amp; intergenerational activities commence</a:t>
          </a:r>
        </a:p>
      </dsp:txBody>
      <dsp:txXfrm>
        <a:off x="3336539" y="4087207"/>
        <a:ext cx="2026533" cy="1186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23CCD0-AA3C-49FF-A019-C6416E532C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1FA1E9-A82A-4950-9DD5-9339C8389B5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A8204D-C2AE-4FFD-A3FC-D4881C49ACF7}" type="datetimeFigureOut">
              <a:rPr lang="en-GB"/>
              <a:pPr>
                <a:defRPr/>
              </a:pPr>
              <a:t>25/03/2019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37FBD16-D6A9-4758-BA57-9D2819C80D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7A7B66-B9FF-4E0C-9CF5-397F1B42F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1457D-E0D7-49E5-9458-3E9BAA57BD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CFC37-FB88-4A1F-AF81-FF1D9D1092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67C953-D2E3-4D53-A4E1-C2BA689D83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67C953-D2E3-4D53-A4E1-C2BA689D83DD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17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67C953-D2E3-4D53-A4E1-C2BA689D83D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3898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https://www.redcross.org.uk/about-us/news-and-media/media-centre/press-releases/press-release-shocking-extent-of-loneliness-faced-by-young-mothers-revealed##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67C953-D2E3-4D53-A4E1-C2BA689D83D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9440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marL="171450" indent="-171450">
              <a:buFontTx/>
              <a:buChar char="-"/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2743D2F-BE66-44FB-A65A-97667D2266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338068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479A31-0E74-4EDF-BC70-EB0B378041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67822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40768"/>
            <a:ext cx="2057400" cy="47853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0768"/>
            <a:ext cx="6019800" cy="47853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E52763C-5EBF-4D9F-BF62-2EB5161FF5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235241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0850" y="3355975"/>
            <a:ext cx="8369300" cy="1588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33388" y="3557588"/>
            <a:ext cx="5362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400" b="1" i="1">
                <a:latin typeface="HelveticaNeueLT Std" panose="020B0604020202020204" pitchFamily="34" charset="0"/>
              </a:rPr>
              <a:t>Housing Support Transformation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67545" y="2492898"/>
            <a:ext cx="7991475" cy="719137"/>
          </a:xfrm>
          <a:prstGeom prst="rect">
            <a:avLst/>
          </a:prstGeo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2" y="4220321"/>
            <a:ext cx="2591520" cy="504825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7042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9388" y="1196975"/>
            <a:ext cx="8713787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246"/>
            <a:ext cx="6912768" cy="109875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8539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>
                <a:latin typeface="+mn-lt"/>
              </a:defRPr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39"/>
          <p:cNvSpPr>
            <a:spLocks noGrp="1"/>
          </p:cNvSpPr>
          <p:nvPr>
            <p:ph type="sldNum" sz="quarter" idx="10"/>
          </p:nvPr>
        </p:nvSpPr>
        <p:spPr>
          <a:xfrm>
            <a:off x="6732588" y="6303963"/>
            <a:ext cx="2133600" cy="365125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F243D76F-56CF-4FC0-ADB2-FDC9BE22ED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20663" y="6286500"/>
            <a:ext cx="3775075" cy="365125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231264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9"/>
          <p:cNvSpPr>
            <a:spLocks noGrp="1"/>
          </p:cNvSpPr>
          <p:nvPr>
            <p:ph type="sldNum" sz="quarter" idx="10"/>
          </p:nvPr>
        </p:nvSpPr>
        <p:spPr>
          <a:xfrm>
            <a:off x="6732588" y="6303963"/>
            <a:ext cx="2133600" cy="365125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E2406AC6-5E28-4DF2-B0A0-1F8AE7699C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9388" y="6303963"/>
            <a:ext cx="3671887" cy="365125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66580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14" y="26064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2"/>
          </p:nvPr>
        </p:nvSpPr>
        <p:spPr>
          <a:xfrm>
            <a:off x="1979613" y="2420938"/>
            <a:ext cx="5472112" cy="273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07064C-29B9-43A1-8CE4-991FF754BD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28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85BD3A-17C7-42B3-B358-CD87ADF559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157363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D64FCAF-864D-44FC-AB12-17C1E11043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144275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62E29-6230-46F0-A428-261472AC2F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127446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C9BC2D5-CED9-408B-B1BB-99626C7CDA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16499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775563-62FB-48FF-A80F-3663C03608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13452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3BAC3336-58BE-437C-85AC-6C9975E235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143114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8"/>
            <a:ext cx="5111750" cy="47133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3EFC-4401-49E1-8680-5DB91FC47F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200347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8760"/>
            <a:ext cx="5486400" cy="345881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E5252-5047-45E6-8528-2E66697C67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294389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6008570-8F02-47F4-9277-30DA28989A0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68313" y="20605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EE39877-AF75-4759-8FCF-B87E2B3B3B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3357563"/>
            <a:ext cx="82296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6" descr="BS1995_Haringey_TapeType_RED_RGB.jpg">
            <a:extLst>
              <a:ext uri="{FF2B5EF4-FFF2-40B4-BE49-F238E27FC236}">
                <a16:creationId xmlns:a16="http://schemas.microsoft.com/office/drawing/2014/main" id="{D83FD66F-830C-4F16-9D18-F171056A44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6192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C5A9C-08DC-46F8-9B56-4532D1036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5963" y="6308725"/>
            <a:ext cx="28956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25" b="1">
                <a:solidFill>
                  <a:srgbClr val="DA291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HelveticaNeueLT Std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HelveticaNeueLT Std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HelveticaNeueLT Std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HelveticaNeueLT Std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HelveticaNeueLT Std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HelveticaNeueLT Std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HelveticaNeueLT Std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HelveticaNeueLT Std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S1995_Haringey_TapeType_RED_RG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6192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0663" y="6286500"/>
            <a:ext cx="3630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haringey.gov.uk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804025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72B519-F40B-4500-B88A-318FC01B11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St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DFAD6729-D67F-417C-A5D1-6CA9FF683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600" y="694507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b="1" dirty="0"/>
              <a:t>Developing an Intergenerational Supported Housing Project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962AF9A-2CF8-478F-AC3F-699DB1412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5545" y="1890677"/>
            <a:ext cx="6400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C00000"/>
                </a:solidFill>
              </a:rPr>
              <a:t>For young parents, children and older adults</a:t>
            </a:r>
          </a:p>
        </p:txBody>
      </p:sp>
      <p:sp>
        <p:nvSpPr>
          <p:cNvPr id="2052" name="Footer Placeholder 3">
            <a:extLst>
              <a:ext uri="{FF2B5EF4-FFF2-40B4-BE49-F238E27FC236}">
                <a16:creationId xmlns:a16="http://schemas.microsoft.com/office/drawing/2014/main" id="{EC713117-93AA-4CD3-9E7F-5DE5679771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srgbClr val="DA291C"/>
                </a:solidFill>
              </a:rPr>
              <a:t>haringey.gov.uk</a:t>
            </a:r>
          </a:p>
        </p:txBody>
      </p:sp>
      <p:sp>
        <p:nvSpPr>
          <p:cNvPr id="3077" name="Subtitle 3">
            <a:extLst>
              <a:ext uri="{FF2B5EF4-FFF2-40B4-BE49-F238E27FC236}">
                <a16:creationId xmlns:a16="http://schemas.microsoft.com/office/drawing/2014/main" id="{9ED3C1E1-BE70-4E40-807B-8CEAB2A4B7CB}"/>
              </a:ext>
            </a:extLst>
          </p:cNvPr>
          <p:cNvSpPr txBox="1">
            <a:spLocks/>
          </p:cNvSpPr>
          <p:nvPr/>
        </p:nvSpPr>
        <p:spPr bwMode="auto">
          <a:xfrm>
            <a:off x="611560" y="5589041"/>
            <a:ext cx="82089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NeueLT Std" panose="020B0604020202020204" pitchFamily="34" charset="0"/>
              </a:defRPr>
            </a:lvl1pPr>
            <a:lvl2pPr marL="3429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HelveticaNeueLT Std" panose="020B0604020202020204" pitchFamily="34" charset="0"/>
              </a:defRPr>
            </a:lvl2pPr>
            <a:lvl3pPr marL="6858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NeueLT Std" panose="020B0604020202020204" pitchFamily="34" charset="0"/>
              </a:defRPr>
            </a:lvl3pPr>
            <a:lvl4pPr marL="10287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HelveticaNeueLT Std" panose="020B0604020202020204" pitchFamily="34" charset="0"/>
              </a:defRPr>
            </a:lvl4pPr>
            <a:lvl5pPr marL="1371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HelveticaNeueLT Std" panose="020B0604020202020204" pitchFamily="34" charset="0"/>
              </a:defRPr>
            </a:lvl5pPr>
            <a:lvl6pPr marL="1828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HelveticaNeueLT Std" panose="020B0604020202020204" pitchFamily="34" charset="0"/>
              </a:defRPr>
            </a:lvl6pPr>
            <a:lvl7pPr marL="22860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HelveticaNeueLT Std" panose="020B0604020202020204" pitchFamily="34" charset="0"/>
              </a:defRPr>
            </a:lvl7pPr>
            <a:lvl8pPr marL="2743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HelveticaNeueLT Std" panose="020B0604020202020204" pitchFamily="34" charset="0"/>
              </a:defRPr>
            </a:lvl8pPr>
            <a:lvl9pPr marL="3200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HelveticaNeueLT Std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Gill Taylor – Strategic Lead for Vulnerable Adults &amp; Single Homelessness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 &amp; Yasmin Drakes – Commissioning Officer, Young People’s Services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307C1B-9183-4829-B524-A61709BC18F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928" y="2348880"/>
            <a:ext cx="2460035" cy="30400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A66952-7CD6-4E6F-9552-CFB9C4A17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36912"/>
            <a:ext cx="8229600" cy="1143000"/>
          </a:xfrm>
        </p:spPr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D0BDE0-770E-4B0D-94F1-E3B83E8F60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haringey.gov.uk</a:t>
            </a:r>
          </a:p>
        </p:txBody>
      </p:sp>
    </p:spTree>
    <p:extLst>
      <p:ext uri="{BB962C8B-B14F-4D97-AF65-F5344CB8AC3E}">
        <p14:creationId xmlns:p14="http://schemas.microsoft.com/office/powerpoint/2010/main" val="392652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1" cy="1143000"/>
          </a:xfrm>
        </p:spPr>
        <p:txBody>
          <a:bodyPr/>
          <a:lstStyle/>
          <a:p>
            <a:pPr algn="l" eaLnBrk="1" hangingPunct="1"/>
            <a:r>
              <a:rPr lang="en-GB" altLang="en-US" dirty="0"/>
              <a:t>Background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61913" y="1358901"/>
            <a:ext cx="8329364" cy="5094435"/>
          </a:xfrm>
        </p:spPr>
        <p:txBody>
          <a:bodyPr/>
          <a:lstStyle/>
          <a:p>
            <a:r>
              <a:rPr lang="en-GB" dirty="0"/>
              <a:t>In 2016, Haringey Council conducted a strategic review of its supported housing services </a:t>
            </a:r>
          </a:p>
          <a:p>
            <a:r>
              <a:rPr lang="en-GB" dirty="0"/>
              <a:t>It concluded with a needs analysis and suite of recommendations, which were approved by Cabinet in 2017</a:t>
            </a:r>
          </a:p>
          <a:p>
            <a:r>
              <a:rPr lang="en-GB" dirty="0"/>
              <a:t>The review recommended that Haringey should work towards the principles of:</a:t>
            </a:r>
          </a:p>
          <a:p>
            <a:pPr lvl="1"/>
            <a:r>
              <a:rPr lang="en-GB" sz="2400" b="1" dirty="0">
                <a:solidFill>
                  <a:srgbClr val="009999"/>
                </a:solidFill>
              </a:rPr>
              <a:t>Community Inclusion</a:t>
            </a:r>
          </a:p>
          <a:p>
            <a:pPr lvl="1"/>
            <a:r>
              <a:rPr lang="en-GB" sz="2400" b="1" dirty="0">
                <a:solidFill>
                  <a:srgbClr val="009999"/>
                </a:solidFill>
              </a:rPr>
              <a:t>Commissioning for the future</a:t>
            </a:r>
          </a:p>
          <a:p>
            <a:r>
              <a:rPr lang="en-GB" dirty="0"/>
              <a:t>The review recommended the ‘exploration of the reconfiguration of a sheltered scheme into supported housing for young parents as an </a:t>
            </a:r>
            <a:r>
              <a:rPr lang="en-GB" b="1" dirty="0">
                <a:solidFill>
                  <a:srgbClr val="009999"/>
                </a:solidFill>
              </a:rPr>
              <a:t>intergenerational service’</a:t>
            </a:r>
            <a:endParaRPr lang="en-GB" dirty="0"/>
          </a:p>
          <a:p>
            <a:endParaRPr lang="en-GB" sz="3200" dirty="0"/>
          </a:p>
          <a:p>
            <a:endParaRPr lang="en-GB" altLang="en-US" sz="2900" dirty="0"/>
          </a:p>
          <a:p>
            <a:pPr lvl="1"/>
            <a:endParaRPr lang="en-GB" alt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haringey.gov.uk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8291" y="1089534"/>
            <a:ext cx="8396609" cy="36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69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1" cy="1143000"/>
          </a:xfrm>
        </p:spPr>
        <p:txBody>
          <a:bodyPr/>
          <a:lstStyle/>
          <a:p>
            <a:pPr algn="l" eaLnBrk="1" hangingPunct="1"/>
            <a:r>
              <a:rPr lang="en-GB" altLang="en-US" dirty="0"/>
              <a:t>Context – Older Adults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61913" y="1358900"/>
            <a:ext cx="8362987" cy="5022428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In Haringey we identified that:</a:t>
            </a:r>
          </a:p>
          <a:p>
            <a:r>
              <a:rPr lang="en-GB" altLang="en-US" dirty="0"/>
              <a:t>Older people stated they felt </a:t>
            </a:r>
            <a:r>
              <a:rPr lang="en-GB" altLang="en-US" b="1" dirty="0">
                <a:solidFill>
                  <a:schemeClr val="accent1"/>
                </a:solidFill>
              </a:rPr>
              <a:t>isolated</a:t>
            </a:r>
            <a:r>
              <a:rPr lang="en-GB" altLang="en-US" dirty="0"/>
              <a:t> and lonely in these schemes and </a:t>
            </a:r>
            <a:r>
              <a:rPr lang="en-GB" altLang="en-US" b="1" dirty="0">
                <a:solidFill>
                  <a:schemeClr val="accent1"/>
                </a:solidFill>
              </a:rPr>
              <a:t>required more </a:t>
            </a:r>
            <a:r>
              <a:rPr lang="en-GB" b="1" dirty="0">
                <a:solidFill>
                  <a:schemeClr val="accent1"/>
                </a:solidFill>
              </a:rPr>
              <a:t>social and wellbeing based support </a:t>
            </a:r>
          </a:p>
          <a:p>
            <a:r>
              <a:rPr lang="en-GB" altLang="en-US" dirty="0"/>
              <a:t>Older people felt there were not enough </a:t>
            </a:r>
            <a:r>
              <a:rPr lang="en-GB" altLang="en-US" b="1" dirty="0">
                <a:solidFill>
                  <a:schemeClr val="accent1"/>
                </a:solidFill>
              </a:rPr>
              <a:t>opportunities to utilise their skills and wealth of knowledge </a:t>
            </a:r>
            <a:r>
              <a:rPr lang="en-GB" altLang="en-US" dirty="0"/>
              <a:t>within the scheme</a:t>
            </a:r>
          </a:p>
          <a:p>
            <a:r>
              <a:rPr lang="en-GB" altLang="en-US" dirty="0"/>
              <a:t>Older people’s needs and wishes had changed over time, therefore sheltered housing across the borough was in lower demand</a:t>
            </a:r>
          </a:p>
          <a:p>
            <a:r>
              <a:rPr lang="en-GB" altLang="en-US" b="1" dirty="0">
                <a:solidFill>
                  <a:schemeClr val="accent1"/>
                </a:solidFill>
              </a:rPr>
              <a:t>Communal spaces</a:t>
            </a:r>
            <a:r>
              <a:rPr lang="en-GB" altLang="en-US" dirty="0"/>
              <a:t> in sheltered housing schemes were </a:t>
            </a:r>
            <a:r>
              <a:rPr lang="en-GB" altLang="en-US" b="1" dirty="0">
                <a:solidFill>
                  <a:schemeClr val="accent1"/>
                </a:solidFill>
              </a:rPr>
              <a:t>frequently under-utilised </a:t>
            </a:r>
          </a:p>
          <a:p>
            <a:pPr lvl="1"/>
            <a:endParaRPr lang="en-GB" alt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haringey.gov.uk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8291" y="1089534"/>
            <a:ext cx="8396609" cy="36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322623"/>
            <a:ext cx="8396609" cy="5166717"/>
          </a:xfrm>
        </p:spPr>
        <p:txBody>
          <a:bodyPr/>
          <a:lstStyle/>
          <a:p>
            <a:r>
              <a:rPr lang="en-GB" dirty="0"/>
              <a:t>Some young parents require a period of support after having their child, to allow them to </a:t>
            </a:r>
            <a:r>
              <a:rPr lang="en-GB" b="1" dirty="0">
                <a:solidFill>
                  <a:schemeClr val="accent1"/>
                </a:solidFill>
              </a:rPr>
              <a:t>develop their independent living skills</a:t>
            </a:r>
          </a:p>
          <a:p>
            <a:r>
              <a:rPr lang="en-GB" dirty="0"/>
              <a:t>The borough has no dedicated supported housing service for young parents. They are either </a:t>
            </a:r>
            <a:r>
              <a:rPr lang="en-GB" b="1" dirty="0">
                <a:solidFill>
                  <a:schemeClr val="accent1"/>
                </a:solidFill>
              </a:rPr>
              <a:t>accommodated in TA or mother and baby units out of the area </a:t>
            </a:r>
          </a:p>
          <a:p>
            <a:r>
              <a:rPr lang="en-GB" dirty="0"/>
              <a:t>A growing proportion of young parents have been identified as </a:t>
            </a:r>
            <a:r>
              <a:rPr lang="en-GB" b="1" dirty="0">
                <a:solidFill>
                  <a:schemeClr val="accent1"/>
                </a:solidFill>
              </a:rPr>
              <a:t>homeless</a:t>
            </a:r>
            <a:r>
              <a:rPr lang="en-GB" dirty="0"/>
              <a:t> (3.6%). </a:t>
            </a:r>
          </a:p>
          <a:p>
            <a:r>
              <a:rPr lang="en-GB" dirty="0"/>
              <a:t>Research has highlighted that 49% of young parents aged between 18 and 25 feel </a:t>
            </a:r>
            <a:r>
              <a:rPr lang="en-GB" b="1" dirty="0">
                <a:solidFill>
                  <a:schemeClr val="accent1"/>
                </a:solidFill>
              </a:rPr>
              <a:t>isolated or often or always lonely</a:t>
            </a:r>
          </a:p>
          <a:p>
            <a:r>
              <a:rPr lang="en-GB" dirty="0"/>
              <a:t>Haringey’s Care Leaver young parents may not have </a:t>
            </a:r>
            <a:r>
              <a:rPr lang="en-GB" b="1" dirty="0">
                <a:solidFill>
                  <a:schemeClr val="accent1"/>
                </a:solidFill>
              </a:rPr>
              <a:t>older positive role models </a:t>
            </a:r>
            <a:r>
              <a:rPr lang="en-GB" dirty="0"/>
              <a:t>from which to learn from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DA291C"/>
                </a:solidFill>
                <a:effectLst/>
                <a:uLnTx/>
                <a:uFillTx/>
                <a:latin typeface="HelveticaNeueLT Std"/>
                <a:ea typeface="+mn-ea"/>
                <a:cs typeface="+mn-cs"/>
              </a:rPr>
              <a:t>haringey.gov.uk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06996"/>
            <a:ext cx="8396609" cy="36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93ADCF31-785C-4EF3-8765-D8A46AEDF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229601" cy="1143000"/>
          </a:xfrm>
        </p:spPr>
        <p:txBody>
          <a:bodyPr/>
          <a:lstStyle/>
          <a:p>
            <a:pPr algn="l" eaLnBrk="1" hangingPunct="1"/>
            <a:r>
              <a:rPr lang="en-GB" altLang="en-US" dirty="0"/>
              <a:t>Context – Young Parents</a:t>
            </a:r>
          </a:p>
        </p:txBody>
      </p:sp>
    </p:spTree>
    <p:extLst>
      <p:ext uri="{BB962C8B-B14F-4D97-AF65-F5344CB8AC3E}">
        <p14:creationId xmlns:p14="http://schemas.microsoft.com/office/powerpoint/2010/main" val="129687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 bwMode="auto">
          <a:xfrm>
            <a:off x="179388" y="173038"/>
            <a:ext cx="6913562" cy="1100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sz="2900" dirty="0"/>
              <a:t>Intergenerational scheme aims</a:t>
            </a:r>
          </a:p>
        </p:txBody>
      </p:sp>
      <p:grpSp>
        <p:nvGrpSpPr>
          <p:cNvPr id="40964" name="Group 5"/>
          <p:cNvGrpSpPr>
            <a:grpSpLocks/>
          </p:cNvGrpSpPr>
          <p:nvPr/>
        </p:nvGrpSpPr>
        <p:grpSpPr bwMode="auto">
          <a:xfrm>
            <a:off x="282349" y="1402556"/>
            <a:ext cx="8686800" cy="5256214"/>
            <a:chOff x="996875" y="-266357"/>
            <a:chExt cx="8446393" cy="5256585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1709536950"/>
                </p:ext>
              </p:extLst>
            </p:nvPr>
          </p:nvGraphicFramePr>
          <p:xfrm>
            <a:off x="996875" y="-266357"/>
            <a:ext cx="8446393" cy="525658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>
              <a:off x="2412328" y="4208675"/>
              <a:ext cx="585011" cy="584241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367203" y="-40097"/>
              <a:ext cx="622057" cy="584241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91680" y="4428976"/>
            <a:ext cx="592138" cy="584200"/>
          </a:xfrm>
          <a:prstGeom prst="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38089" y="3043361"/>
            <a:ext cx="601663" cy="601663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16BA9D-AD5E-431D-A917-44DA374A06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87869" y="4430563"/>
            <a:ext cx="592138" cy="5826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5A8D1C1-2456-4DEC-A578-4E35DEF0D8F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38090" y="5877272"/>
            <a:ext cx="601662" cy="5904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51324-590A-4415-A5CE-B8C42CCBA6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haringey.gov.uk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E15245-A603-4965-9200-2C0BABF828A6}"/>
              </a:ext>
            </a:extLst>
          </p:cNvPr>
          <p:cNvCxnSpPr/>
          <p:nvPr/>
        </p:nvCxnSpPr>
        <p:spPr>
          <a:xfrm>
            <a:off x="323528" y="1106996"/>
            <a:ext cx="8396609" cy="36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D0FCD3D5-2664-45CB-A701-09123849278D}"/>
              </a:ext>
            </a:extLst>
          </p:cNvPr>
          <p:cNvSpPr txBox="1">
            <a:spLocks/>
          </p:cNvSpPr>
          <p:nvPr/>
        </p:nvSpPr>
        <p:spPr bwMode="auto">
          <a:xfrm>
            <a:off x="323528" y="0"/>
            <a:ext cx="822960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Scheme development process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63ABFFEC-7D5D-4C4A-97EB-6C898EB45F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670449"/>
              </p:ext>
            </p:extLst>
          </p:nvPr>
        </p:nvGraphicFramePr>
        <p:xfrm>
          <a:off x="264876" y="1360996"/>
          <a:ext cx="8699612" cy="5312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904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2DF31-1ACB-4CD1-AEE4-973F9E26D0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haringey.gov.uk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6BC76-2256-4809-BF2D-921F58AA1F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5612" y="160337"/>
            <a:ext cx="8229600" cy="1143000"/>
          </a:xfrm>
        </p:spPr>
        <p:txBody>
          <a:bodyPr/>
          <a:lstStyle/>
          <a:p>
            <a:pPr algn="l"/>
            <a:r>
              <a:rPr lang="en-GB" dirty="0"/>
              <a:t>Challenges and solutions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9F25FDE-8DE7-4236-B670-4AA3669DB6BF}"/>
              </a:ext>
            </a:extLst>
          </p:cNvPr>
          <p:cNvCxnSpPr/>
          <p:nvPr/>
        </p:nvCxnSpPr>
        <p:spPr>
          <a:xfrm>
            <a:off x="373695" y="1230567"/>
            <a:ext cx="8396609" cy="36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Content Placeholder 4">
            <a:extLst>
              <a:ext uri="{FF2B5EF4-FFF2-40B4-BE49-F238E27FC236}">
                <a16:creationId xmlns:a16="http://schemas.microsoft.com/office/drawing/2014/main" id="{CDCB9322-4255-444E-9F1D-FE45855406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759199"/>
              </p:ext>
            </p:extLst>
          </p:nvPr>
        </p:nvGraphicFramePr>
        <p:xfrm>
          <a:off x="457199" y="1448779"/>
          <a:ext cx="8229600" cy="484987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02633">
                  <a:extLst>
                    <a:ext uri="{9D8B030D-6E8A-4147-A177-3AD203B41FA5}">
                      <a16:colId xmlns:a16="http://schemas.microsoft.com/office/drawing/2014/main" val="4192946568"/>
                    </a:ext>
                  </a:extLst>
                </a:gridCol>
                <a:gridCol w="5626967">
                  <a:extLst>
                    <a:ext uri="{9D8B030D-6E8A-4147-A177-3AD203B41FA5}">
                      <a16:colId xmlns:a16="http://schemas.microsoft.com/office/drawing/2014/main" val="3888893233"/>
                    </a:ext>
                  </a:extLst>
                </a:gridCol>
              </a:tblGrid>
              <a:tr h="49970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Challenges faced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Solutions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922521"/>
                  </a:ext>
                </a:extLst>
              </a:tr>
              <a:tr h="104811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Resident resistance to the 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Thorough consultations &amp; 1:1’s with residents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Seek an alternative scheme if there is no appetite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87669"/>
                  </a:ext>
                </a:extLst>
              </a:tr>
              <a:tr h="19914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Resident concerns about the practicalities of intergenerational living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Be clear about the benefits, the possible issues and the mitigations you will put in place to counter such issues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600" dirty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Set up a resident’s/ young parent’s steering group to allow both cohorts to set house rules, decide how the scheme will run on a day-to-day basis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413796"/>
                  </a:ext>
                </a:extLst>
              </a:tr>
              <a:tr h="12839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Financing aspects of the scheme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Work with local VCS organisations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Apply to grants and charities for any goods needed to make the scheme YP friendly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42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13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BAFAF-65AF-4308-A428-DEC5CB36C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69371"/>
          </a:xfrm>
        </p:spPr>
        <p:txBody>
          <a:bodyPr/>
          <a:lstStyle/>
          <a:p>
            <a:r>
              <a:rPr lang="en-GB" dirty="0"/>
              <a:t>Young parents’ will start moving into the scheme in April</a:t>
            </a:r>
          </a:p>
          <a:p>
            <a:r>
              <a:rPr lang="en-GB" dirty="0"/>
              <a:t>Steering group residents are working to develop a </a:t>
            </a:r>
            <a:r>
              <a:rPr lang="en-GB" b="1" dirty="0">
                <a:solidFill>
                  <a:schemeClr val="accent1"/>
                </a:solidFill>
              </a:rPr>
              <a:t>‘warm welcome’ </a:t>
            </a:r>
            <a:r>
              <a:rPr lang="en-GB" dirty="0"/>
              <a:t>for the young parents when they move-in</a:t>
            </a:r>
          </a:p>
          <a:p>
            <a:r>
              <a:rPr lang="en-GB" dirty="0"/>
              <a:t>Building a </a:t>
            </a:r>
            <a:r>
              <a:rPr lang="en-GB" b="1" dirty="0">
                <a:solidFill>
                  <a:schemeClr val="accent1"/>
                </a:solidFill>
              </a:rPr>
              <a:t>TAC model </a:t>
            </a:r>
            <a:r>
              <a:rPr lang="en-GB" dirty="0"/>
              <a:t>(Team Around the Community) – making links with local children’s centres and health visitors and other young parents support services to ensure young parents receive as much support as possible</a:t>
            </a:r>
          </a:p>
          <a:p>
            <a:r>
              <a:rPr lang="en-GB" dirty="0"/>
              <a:t>Seeking an </a:t>
            </a:r>
            <a:r>
              <a:rPr lang="en-GB" b="1" dirty="0">
                <a:solidFill>
                  <a:schemeClr val="accent1"/>
                </a:solidFill>
              </a:rPr>
              <a:t>independent evaluation partner</a:t>
            </a:r>
          </a:p>
          <a:p>
            <a:r>
              <a:rPr lang="en-GB" dirty="0"/>
              <a:t>Preparing the flats and scheme to ensure it is young parent and baby friendly</a:t>
            </a:r>
          </a:p>
          <a:p>
            <a:r>
              <a:rPr lang="en-GB" dirty="0"/>
              <a:t>Steering group residents are drafting the ‘house rules’ which will be the same for all residents regardless of 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A7DDA-DE91-4E3C-8D3B-5942918D41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haringey.gov.uk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29D57C-5DBD-450E-89D2-45EDA68F9536}"/>
              </a:ext>
            </a:extLst>
          </p:cNvPr>
          <p:cNvCxnSpPr/>
          <p:nvPr/>
        </p:nvCxnSpPr>
        <p:spPr>
          <a:xfrm>
            <a:off x="323528" y="1376772"/>
            <a:ext cx="8396609" cy="36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182A342E-A7FD-43BF-9F05-66577CA8B760}"/>
              </a:ext>
            </a:extLst>
          </p:cNvPr>
          <p:cNvSpPr txBox="1">
            <a:spLocks/>
          </p:cNvSpPr>
          <p:nvPr/>
        </p:nvSpPr>
        <p:spPr bwMode="auto">
          <a:xfrm>
            <a:off x="323528" y="269081"/>
            <a:ext cx="822960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HelveticaNeueLT Std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Where are we now?</a:t>
            </a:r>
          </a:p>
        </p:txBody>
      </p:sp>
    </p:spTree>
    <p:extLst>
      <p:ext uri="{BB962C8B-B14F-4D97-AF65-F5344CB8AC3E}">
        <p14:creationId xmlns:p14="http://schemas.microsoft.com/office/powerpoint/2010/main" val="189085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542B-3409-4DB2-9232-3AADE7223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4150"/>
            <a:ext cx="8229600" cy="1143000"/>
          </a:xfrm>
        </p:spPr>
        <p:txBody>
          <a:bodyPr/>
          <a:lstStyle/>
          <a:p>
            <a:pPr algn="l"/>
            <a:r>
              <a:rPr lang="en-GB" dirty="0"/>
              <a:t>Lessons learnt (so far!)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CB4BA-2440-4116-928B-477E3F3C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1"/>
            <a:ext cx="8313104" cy="475193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500" dirty="0"/>
              <a:t>Political support for the scheme is essential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/>
              <a:t>Undertake thorough resident consultations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/>
              <a:t>Recognise that not all environments would be suitable for this type of scheme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/>
              <a:t>Be patient! Implementation may be slow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/>
              <a:t>Let the older people and younger people co-produce the project and determine how the scheme will work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/>
              <a:t>Invest in support staff to bring the generations together and facilitate joint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/>
              <a:t>Seek professional health and safety guidance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/>
              <a:t>Start slowly and build upwards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4A77C-FD87-44FE-BD27-664356C265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haringey.gov.uk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C8BA14-0FC0-466B-846E-A8B252CDF557}"/>
              </a:ext>
            </a:extLst>
          </p:cNvPr>
          <p:cNvCxnSpPr/>
          <p:nvPr/>
        </p:nvCxnSpPr>
        <p:spPr>
          <a:xfrm>
            <a:off x="323528" y="1196752"/>
            <a:ext cx="8396609" cy="360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91318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Standard1">
  <a:themeElements>
    <a:clrScheme name="Haringey New 2015">
      <a:dk1>
        <a:srgbClr val="433935"/>
      </a:dk1>
      <a:lt1>
        <a:sysClr val="window" lastClr="FFFFFF"/>
      </a:lt1>
      <a:dk2>
        <a:srgbClr val="DA291C"/>
      </a:dk2>
      <a:lt2>
        <a:srgbClr val="FFFFFF"/>
      </a:lt2>
      <a:accent1>
        <a:srgbClr val="00A499"/>
      </a:accent1>
      <a:accent2>
        <a:srgbClr val="009CDE"/>
      </a:accent2>
      <a:accent3>
        <a:srgbClr val="EF4A81"/>
      </a:accent3>
      <a:accent4>
        <a:srgbClr val="E57200"/>
      </a:accent4>
      <a:accent5>
        <a:srgbClr val="78BE20"/>
      </a:accent5>
      <a:accent6>
        <a:srgbClr val="8246AF"/>
      </a:accent6>
      <a:hlink>
        <a:srgbClr val="0000FF"/>
      </a:hlink>
      <a:folHlink>
        <a:srgbClr val="800080"/>
      </a:folHlink>
    </a:clrScheme>
    <a:fontScheme name="Haringey secondary font">
      <a:majorFont>
        <a:latin typeface="HelveticaNeueLT Std"/>
        <a:ea typeface=""/>
        <a:cs typeface=""/>
      </a:majorFont>
      <a:minorFont>
        <a:latin typeface="HelveticaNeue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standard_1.pot  -  Read-Only  -  Compatibility Mode" id="{F5763594-608D-49F8-8DB4-7D9BBCC76C22}" vid="{09EC909B-8E5A-4D0F-A585-08D1341E76C5}"/>
    </a:ext>
  </a:extLst>
</a:theme>
</file>

<file path=ppt/theme/theme2.xml><?xml version="1.0" encoding="utf-8"?>
<a:theme xmlns:a="http://schemas.openxmlformats.org/drawingml/2006/main" name="CDU PowerPoint template - new brand v02 with scope slide">
  <a:themeElements>
    <a:clrScheme name="Haringey New 2015">
      <a:dk1>
        <a:srgbClr val="433935"/>
      </a:dk1>
      <a:lt1>
        <a:sysClr val="window" lastClr="FFFFFF"/>
      </a:lt1>
      <a:dk2>
        <a:srgbClr val="DA291C"/>
      </a:dk2>
      <a:lt2>
        <a:srgbClr val="FFFFFF"/>
      </a:lt2>
      <a:accent1>
        <a:srgbClr val="00A499"/>
      </a:accent1>
      <a:accent2>
        <a:srgbClr val="009CDE"/>
      </a:accent2>
      <a:accent3>
        <a:srgbClr val="EF4A81"/>
      </a:accent3>
      <a:accent4>
        <a:srgbClr val="E57200"/>
      </a:accent4>
      <a:accent5>
        <a:srgbClr val="78BE20"/>
      </a:accent5>
      <a:accent6>
        <a:srgbClr val="8246AF"/>
      </a:accent6>
      <a:hlink>
        <a:srgbClr val="0000FF"/>
      </a:hlink>
      <a:folHlink>
        <a:srgbClr val="800080"/>
      </a:folHlink>
    </a:clrScheme>
    <a:fontScheme name="Haringey secondary font">
      <a:majorFont>
        <a:latin typeface="HelveticaNeueLT Std"/>
        <a:ea typeface=""/>
        <a:cs typeface=""/>
      </a:majorFont>
      <a:minorFont>
        <a:latin typeface="HelveticaNeue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- Intergenerational Presentation</Template>
  <TotalTime>508</TotalTime>
  <Words>807</Words>
  <Application>Microsoft Office PowerPoint</Application>
  <PresentationFormat>On-screen Show (4:3)</PresentationFormat>
  <Paragraphs>84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HelveticaNeueLT Std</vt:lpstr>
      <vt:lpstr>Presentation Standard1</vt:lpstr>
      <vt:lpstr>CDU PowerPoint template - new brand v02 with scope slide</vt:lpstr>
      <vt:lpstr>Developing an Intergenerational Supported Housing Project</vt:lpstr>
      <vt:lpstr>Background </vt:lpstr>
      <vt:lpstr>Context – Older Adults</vt:lpstr>
      <vt:lpstr>Context – Young Parents</vt:lpstr>
      <vt:lpstr>Intergenerational scheme aims</vt:lpstr>
      <vt:lpstr>PowerPoint Presentation</vt:lpstr>
      <vt:lpstr>Challenges and solutions</vt:lpstr>
      <vt:lpstr>PowerPoint Presentation</vt:lpstr>
      <vt:lpstr>Lessons learnt (so far!)</vt:lpstr>
      <vt:lpstr>Any Questions?</vt:lpstr>
    </vt:vector>
  </TitlesOfParts>
  <Company>Haringey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 Intergenerational Supported Housing Project</dc:title>
  <dc:creator>Drakes Yasmin</dc:creator>
  <cp:lastModifiedBy>Stephen</cp:lastModifiedBy>
  <cp:revision>50</cp:revision>
  <dcterms:created xsi:type="dcterms:W3CDTF">2019-03-17T22:47:03Z</dcterms:created>
  <dcterms:modified xsi:type="dcterms:W3CDTF">2019-03-25T10:55:24Z</dcterms:modified>
</cp:coreProperties>
</file>